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3" r:id="rId3"/>
    <p:sldId id="257" r:id="rId4"/>
    <p:sldId id="261" r:id="rId5"/>
    <p:sldId id="284" r:id="rId6"/>
    <p:sldId id="270" r:id="rId7"/>
    <p:sldId id="269" r:id="rId8"/>
    <p:sldId id="285" r:id="rId9"/>
    <p:sldId id="271" r:id="rId10"/>
    <p:sldId id="279" r:id="rId11"/>
    <p:sldId id="280" r:id="rId12"/>
    <p:sldId id="277" r:id="rId13"/>
    <p:sldId id="278" r:id="rId14"/>
    <p:sldId id="281" r:id="rId15"/>
    <p:sldId id="282" r:id="rId16"/>
    <p:sldId id="286" r:id="rId17"/>
    <p:sldId id="266" r:id="rId18"/>
    <p:sldId id="274" r:id="rId19"/>
    <p:sldId id="275" r:id="rId20"/>
    <p:sldId id="276" r:id="rId21"/>
  </p:sldIdLst>
  <p:sldSz cx="18288000" cy="10287000"/>
  <p:notesSz cx="6858000" cy="9144000"/>
  <p:embeddedFontLst>
    <p:embeddedFont>
      <p:font typeface="Cambria Math" panose="02040503050406030204" pitchFamily="18" charset="0"/>
      <p:regular r:id="rId22"/>
    </p:embeddedFont>
    <p:embeddedFont>
      <p:font typeface="Open Sans" panose="020B0606030504020204" pitchFamily="34" charset="0"/>
      <p:regular r:id="rId23"/>
      <p:bold r:id="rId24"/>
      <p:italic r:id="rId25"/>
      <p:boldItalic r:id="rId26"/>
    </p:embeddedFont>
    <p:embeddedFont>
      <p:font typeface="Open Sans Bold" panose="020B0806030504020204" charset="0"/>
      <p:regular r:id="rId27"/>
    </p:embeddedFont>
    <p:embeddedFont>
      <p:font typeface="Open Sans Light" panose="020B0306030504020204" pitchFamily="34" charset="0"/>
      <p:regular r:id="rId28"/>
      <p:italic r:id="rId29"/>
    </p:embeddedFont>
    <p:embeddedFont>
      <p:font typeface="Poppins Ultra-Bold" panose="020B0604020202020204" charset="0"/>
      <p:regular r:id="rId30"/>
    </p:embeddedFont>
    <p:embeddedFont>
      <p:font typeface="Segoe UI" panose="020B0502040204020203"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9D94"/>
    <a:srgbClr val="75C3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69"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200.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4.png"/><Relationship Id="rId7"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519929" y="-5085592"/>
            <a:ext cx="8302245" cy="8229600"/>
          </a:xfrm>
          <a:custGeom>
            <a:avLst/>
            <a:gdLst/>
            <a:ahLst/>
            <a:cxnLst/>
            <a:rect l="l" t="t" r="r" b="b"/>
            <a:pathLst>
              <a:path w="8302245" h="8229600">
                <a:moveTo>
                  <a:pt x="0" y="0"/>
                </a:moveTo>
                <a:lnTo>
                  <a:pt x="8302245" y="0"/>
                </a:lnTo>
                <a:lnTo>
                  <a:pt x="8302245" y="8229600"/>
                </a:lnTo>
                <a:lnTo>
                  <a:pt x="0" y="8229600"/>
                </a:lnTo>
                <a:lnTo>
                  <a:pt x="0" y="0"/>
                </a:lnTo>
                <a:close/>
              </a:path>
            </a:pathLst>
          </a:custGeom>
          <a:blipFill>
            <a:blip r:embed="rId2">
              <a:alphaModFix amt="15000"/>
            </a:blip>
            <a:stretch>
              <a:fillRect/>
            </a:stretch>
          </a:blipFill>
        </p:spPr>
        <p:txBody>
          <a:bodyPr/>
          <a:lstStyle/>
          <a:p>
            <a:endParaRPr lang="vi-VN"/>
          </a:p>
        </p:txBody>
      </p:sp>
      <p:sp>
        <p:nvSpPr>
          <p:cNvPr id="4" name="Freeform 4"/>
          <p:cNvSpPr/>
          <p:nvPr/>
        </p:nvSpPr>
        <p:spPr>
          <a:xfrm>
            <a:off x="-2139394" y="6548738"/>
            <a:ext cx="7458075" cy="8229600"/>
          </a:xfrm>
          <a:custGeom>
            <a:avLst/>
            <a:gdLst/>
            <a:ahLst/>
            <a:cxnLst/>
            <a:rect l="l" t="t" r="r" b="b"/>
            <a:pathLst>
              <a:path w="7458075" h="8229600">
                <a:moveTo>
                  <a:pt x="0" y="0"/>
                </a:moveTo>
                <a:lnTo>
                  <a:pt x="7458075" y="0"/>
                </a:lnTo>
                <a:lnTo>
                  <a:pt x="7458075" y="8229600"/>
                </a:lnTo>
                <a:lnTo>
                  <a:pt x="0" y="8229600"/>
                </a:lnTo>
                <a:lnTo>
                  <a:pt x="0" y="0"/>
                </a:lnTo>
                <a:close/>
              </a:path>
            </a:pathLst>
          </a:custGeom>
          <a:blipFill>
            <a:blip r:embed="rId3">
              <a:alphaModFix amt="12000"/>
            </a:blip>
            <a:stretch>
              <a:fillRect/>
            </a:stretch>
          </a:blipFill>
        </p:spPr>
        <p:txBody>
          <a:bodyPr/>
          <a:lstStyle/>
          <a:p>
            <a:endParaRPr lang="vi-VN"/>
          </a:p>
        </p:txBody>
      </p:sp>
      <p:sp>
        <p:nvSpPr>
          <p:cNvPr id="5" name="Freeform 5"/>
          <p:cNvSpPr/>
          <p:nvPr/>
        </p:nvSpPr>
        <p:spPr>
          <a:xfrm>
            <a:off x="-293785" y="266700"/>
            <a:ext cx="2420910" cy="801926"/>
          </a:xfrm>
          <a:custGeom>
            <a:avLst/>
            <a:gdLst/>
            <a:ahLst/>
            <a:cxnLst/>
            <a:rect l="l" t="t" r="r" b="b"/>
            <a:pathLst>
              <a:path w="2420910" h="801926">
                <a:moveTo>
                  <a:pt x="0" y="0"/>
                </a:moveTo>
                <a:lnTo>
                  <a:pt x="2420910" y="0"/>
                </a:lnTo>
                <a:lnTo>
                  <a:pt x="2420910" y="801927"/>
                </a:lnTo>
                <a:lnTo>
                  <a:pt x="0" y="801927"/>
                </a:lnTo>
                <a:lnTo>
                  <a:pt x="0" y="0"/>
                </a:lnTo>
                <a:close/>
              </a:path>
            </a:pathLst>
          </a:custGeom>
          <a:blipFill>
            <a:blip r:embed="rId4"/>
            <a:stretch>
              <a:fillRect/>
            </a:stretch>
          </a:blipFill>
        </p:spPr>
        <p:txBody>
          <a:bodyPr/>
          <a:lstStyle/>
          <a:p>
            <a:endParaRPr lang="vi-VN"/>
          </a:p>
        </p:txBody>
      </p:sp>
      <p:sp>
        <p:nvSpPr>
          <p:cNvPr id="11" name="TextBox 11"/>
          <p:cNvSpPr txBox="1"/>
          <p:nvPr/>
        </p:nvSpPr>
        <p:spPr>
          <a:xfrm>
            <a:off x="304800" y="2516396"/>
            <a:ext cx="17373600" cy="2769989"/>
          </a:xfrm>
          <a:prstGeom prst="rect">
            <a:avLst/>
          </a:prstGeom>
        </p:spPr>
        <p:txBody>
          <a:bodyPr wrap="square" lIns="0" tIns="0" rIns="0" bIns="0" rtlCol="0" anchor="t">
            <a:spAutoFit/>
          </a:bodyPr>
          <a:lstStyle/>
          <a:p>
            <a:pPr lvl="1" algn="ctr"/>
            <a:r>
              <a:rPr lang="vi-VN" sz="6000" b="1">
                <a:solidFill>
                  <a:srgbClr val="5062C6"/>
                </a:solidFill>
                <a:latin typeface="Segoe UI" panose="020B0502040204020203" pitchFamily="34" charset="0"/>
                <a:ea typeface="Poppins Ultra-Bold"/>
                <a:cs typeface="Segoe UI" panose="020B0502040204020203" pitchFamily="34" charset="0"/>
                <a:sym typeface="Poppins Ultra-Bold"/>
              </a:rPr>
              <a:t>ỨNG DỤNG HỌC SÂU VÀ EXPLAINABLE ARTIFICIAL INTELLIGENCE TRONG </a:t>
            </a:r>
          </a:p>
          <a:p>
            <a:pPr lvl="1" algn="ctr"/>
            <a:r>
              <a:rPr lang="vi-VN" sz="6000" b="1">
                <a:solidFill>
                  <a:srgbClr val="5062C6"/>
                </a:solidFill>
                <a:latin typeface="Segoe UI" panose="020B0502040204020203" pitchFamily="34" charset="0"/>
                <a:ea typeface="Poppins Ultra-Bold"/>
                <a:cs typeface="Segoe UI" panose="020B0502040204020203" pitchFamily="34" charset="0"/>
                <a:sym typeface="Poppins Ultra-Bold"/>
              </a:rPr>
              <a:t>PHÂN TÍCH ĐẶC TRƯNG VÀ THIẾT KẾ PEPTIDE</a:t>
            </a:r>
          </a:p>
        </p:txBody>
      </p:sp>
      <p:graphicFrame>
        <p:nvGraphicFramePr>
          <p:cNvPr id="12" name="Table 11">
            <a:extLst>
              <a:ext uri="{FF2B5EF4-FFF2-40B4-BE49-F238E27FC236}">
                <a16:creationId xmlns:a16="http://schemas.microsoft.com/office/drawing/2014/main" id="{1137ED14-1275-AE25-16DE-484D5A2E04A0}"/>
              </a:ext>
            </a:extLst>
          </p:cNvPr>
          <p:cNvGraphicFramePr>
            <a:graphicFrameLocks noGrp="1"/>
          </p:cNvGraphicFramePr>
          <p:nvPr>
            <p:extLst>
              <p:ext uri="{D42A27DB-BD31-4B8C-83A1-F6EECF244321}">
                <p14:modId xmlns:p14="http://schemas.microsoft.com/office/powerpoint/2010/main" val="2776469454"/>
              </p:ext>
            </p:extLst>
          </p:nvPr>
        </p:nvGraphicFramePr>
        <p:xfrm>
          <a:off x="5073294" y="5894691"/>
          <a:ext cx="8520790" cy="2769987"/>
        </p:xfrm>
        <a:graphic>
          <a:graphicData uri="http://schemas.openxmlformats.org/drawingml/2006/table">
            <a:tbl>
              <a:tblPr firstRow="1" bandRow="1">
                <a:tableStyleId>{3B4B98B0-60AC-42C2-AFA5-B58CD77FA1E5}</a:tableStyleId>
              </a:tblPr>
              <a:tblGrid>
                <a:gridCol w="4260395">
                  <a:extLst>
                    <a:ext uri="{9D8B030D-6E8A-4147-A177-3AD203B41FA5}">
                      <a16:colId xmlns:a16="http://schemas.microsoft.com/office/drawing/2014/main" val="2539723804"/>
                    </a:ext>
                  </a:extLst>
                </a:gridCol>
                <a:gridCol w="4260395">
                  <a:extLst>
                    <a:ext uri="{9D8B030D-6E8A-4147-A177-3AD203B41FA5}">
                      <a16:colId xmlns:a16="http://schemas.microsoft.com/office/drawing/2014/main" val="41721306"/>
                    </a:ext>
                  </a:extLst>
                </a:gridCol>
              </a:tblGrid>
              <a:tr h="562875">
                <a:tc>
                  <a:txBody>
                    <a:bodyPr/>
                    <a:lstStyle/>
                    <a:p>
                      <a:r>
                        <a:rPr lang="en-US" sz="2000">
                          <a:latin typeface="Segoe UI" panose="020B0502040204020203" pitchFamily="34" charset="0"/>
                          <a:cs typeface="Segoe UI" panose="020B0502040204020203" pitchFamily="34" charset="0"/>
                        </a:rPr>
                        <a:t>GIẢNG VIÊN GIẢNG DẠY</a:t>
                      </a:r>
                      <a:endParaRPr lang="vi-VN" sz="2000">
                        <a:latin typeface="Segoe UI" panose="020B0502040204020203" pitchFamily="34" charset="0"/>
                        <a:cs typeface="Segoe UI" panose="020B0502040204020203" pitchFamily="34" charset="0"/>
                      </a:endParaRPr>
                    </a:p>
                  </a:txBody>
                  <a:tcPr marL="60960" marR="60960" marT="30480" marB="30480"/>
                </a:tc>
                <a:tc>
                  <a:txBody>
                    <a:bodyPr/>
                    <a:lstStyle/>
                    <a:p>
                      <a:r>
                        <a:rPr lang="vi-VN" sz="2000">
                          <a:latin typeface="Segoe UI" panose="020B0502040204020203" pitchFamily="34" charset="0"/>
                          <a:cs typeface="Segoe UI" panose="020B0502040204020203" pitchFamily="34" charset="0"/>
                        </a:rPr>
                        <a:t>THS</a:t>
                      </a:r>
                      <a:r>
                        <a:rPr lang="en-US" sz="2000">
                          <a:latin typeface="Segoe UI" panose="020B0502040204020203" pitchFamily="34" charset="0"/>
                          <a:cs typeface="Segoe UI" panose="020B0502040204020203" pitchFamily="34" charset="0"/>
                        </a:rPr>
                        <a:t>. PHẠM TRỌNG HUYNH</a:t>
                      </a:r>
                      <a:endParaRPr lang="vi-VN" sz="2000">
                        <a:latin typeface="Segoe UI" panose="020B0502040204020203" pitchFamily="34" charset="0"/>
                        <a:cs typeface="Segoe UI" panose="020B0502040204020203" pitchFamily="34" charset="0"/>
                      </a:endParaRPr>
                    </a:p>
                  </a:txBody>
                  <a:tcPr marL="60960" marR="60960" marT="30480" marB="30480"/>
                </a:tc>
                <a:extLst>
                  <a:ext uri="{0D108BD9-81ED-4DB2-BD59-A6C34878D82A}">
                    <a16:rowId xmlns:a16="http://schemas.microsoft.com/office/drawing/2014/main" val="2422284984"/>
                  </a:ext>
                </a:extLst>
              </a:tr>
              <a:tr h="518487">
                <a:tc>
                  <a:txBody>
                    <a:bodyPr/>
                    <a:lstStyle/>
                    <a:p>
                      <a:r>
                        <a:rPr lang="en-US" sz="2000">
                          <a:latin typeface="Segoe UI" panose="020B0502040204020203" pitchFamily="34" charset="0"/>
                          <a:cs typeface="Segoe UI" panose="020B0502040204020203" pitchFamily="34" charset="0"/>
                        </a:rPr>
                        <a:t>SINH VIÊN THỰC HIỆN</a:t>
                      </a:r>
                      <a:endParaRPr lang="vi-VN" sz="2000">
                        <a:latin typeface="Segoe UI" panose="020B0502040204020203" pitchFamily="34" charset="0"/>
                        <a:cs typeface="Segoe UI" panose="020B0502040204020203" pitchFamily="34" charset="0"/>
                      </a:endParaRPr>
                    </a:p>
                  </a:txBody>
                  <a:tcPr marL="60960" marR="60960" marT="30480" marB="30480"/>
                </a:tc>
                <a:tc>
                  <a:txBody>
                    <a:bodyPr/>
                    <a:lstStyle/>
                    <a:p>
                      <a:r>
                        <a:rPr lang="vi-VN" sz="2000">
                          <a:latin typeface="Segoe UI" panose="020B0502040204020203" pitchFamily="34" charset="0"/>
                          <a:cs typeface="Segoe UI" panose="020B0502040204020203" pitchFamily="34" charset="0"/>
                        </a:rPr>
                        <a:t>HỒ TUẤN KHANH</a:t>
                      </a:r>
                    </a:p>
                  </a:txBody>
                  <a:tcPr marL="60960" marR="60960" marT="30480" marB="30480"/>
                </a:tc>
                <a:extLst>
                  <a:ext uri="{0D108BD9-81ED-4DB2-BD59-A6C34878D82A}">
                    <a16:rowId xmlns:a16="http://schemas.microsoft.com/office/drawing/2014/main" val="30920668"/>
                  </a:ext>
                </a:extLst>
              </a:tr>
              <a:tr h="562875">
                <a:tc>
                  <a:txBody>
                    <a:bodyPr/>
                    <a:lstStyle/>
                    <a:p>
                      <a:endParaRPr lang="vi-VN" sz="2000">
                        <a:latin typeface="Segoe UI" panose="020B0502040204020203" pitchFamily="34" charset="0"/>
                        <a:cs typeface="Segoe UI" panose="020B0502040204020203" pitchFamily="34" charset="0"/>
                      </a:endParaRPr>
                    </a:p>
                  </a:txBody>
                  <a:tcPr marL="60960" marR="60960" marT="30480" marB="30480"/>
                </a:tc>
                <a:tc>
                  <a:txBody>
                    <a:bodyPr/>
                    <a:lstStyle/>
                    <a:p>
                      <a:r>
                        <a:rPr lang="en-US" sz="2000">
                          <a:latin typeface="Segoe UI" panose="020B0502040204020203" pitchFamily="34" charset="0"/>
                          <a:cs typeface="Segoe UI" panose="020B0502040204020203" pitchFamily="34" charset="0"/>
                        </a:rPr>
                        <a:t>LÂM THỊ PHƯƠNG THẢO</a:t>
                      </a:r>
                      <a:endParaRPr lang="vi-VN" sz="2000">
                        <a:latin typeface="Segoe UI" panose="020B0502040204020203" pitchFamily="34" charset="0"/>
                        <a:cs typeface="Segoe UI" panose="020B0502040204020203" pitchFamily="34" charset="0"/>
                      </a:endParaRPr>
                    </a:p>
                  </a:txBody>
                  <a:tcPr marL="60960" marR="60960" marT="30480" marB="30480"/>
                </a:tc>
                <a:extLst>
                  <a:ext uri="{0D108BD9-81ED-4DB2-BD59-A6C34878D82A}">
                    <a16:rowId xmlns:a16="http://schemas.microsoft.com/office/drawing/2014/main" val="438738631"/>
                  </a:ext>
                </a:extLst>
              </a:tr>
              <a:tr h="562875">
                <a:tc>
                  <a:txBody>
                    <a:bodyPr/>
                    <a:lstStyle/>
                    <a:p>
                      <a:r>
                        <a:rPr lang="en-US" sz="2000">
                          <a:latin typeface="Segoe UI" panose="020B0502040204020203" pitchFamily="34" charset="0"/>
                          <a:cs typeface="Segoe UI" panose="020B0502040204020203" pitchFamily="34" charset="0"/>
                        </a:rPr>
                        <a:t>LỚP </a:t>
                      </a:r>
                      <a:endParaRPr lang="vi-VN" sz="2000">
                        <a:latin typeface="Segoe UI" panose="020B0502040204020203" pitchFamily="34" charset="0"/>
                        <a:cs typeface="Segoe UI" panose="020B0502040204020203" pitchFamily="34" charset="0"/>
                      </a:endParaRPr>
                    </a:p>
                  </a:txBody>
                  <a:tcPr marL="60960" marR="60960" marT="30480" marB="30480"/>
                </a:tc>
                <a:tc>
                  <a:txBody>
                    <a:bodyPr/>
                    <a:lstStyle/>
                    <a:p>
                      <a:r>
                        <a:rPr lang="en-US" sz="2000">
                          <a:latin typeface="Segoe UI" panose="020B0502040204020203" pitchFamily="34" charset="0"/>
                          <a:cs typeface="Segoe UI" panose="020B0502040204020203" pitchFamily="34" charset="0"/>
                        </a:rPr>
                        <a:t>10_ĐH_CNPM2</a:t>
                      </a:r>
                      <a:endParaRPr lang="vi-VN" sz="2000">
                        <a:latin typeface="Segoe UI" panose="020B0502040204020203" pitchFamily="34" charset="0"/>
                        <a:cs typeface="Segoe UI" panose="020B0502040204020203" pitchFamily="34" charset="0"/>
                      </a:endParaRPr>
                    </a:p>
                  </a:txBody>
                  <a:tcPr marL="60960" marR="60960" marT="30480" marB="30480"/>
                </a:tc>
                <a:extLst>
                  <a:ext uri="{0D108BD9-81ED-4DB2-BD59-A6C34878D82A}">
                    <a16:rowId xmlns:a16="http://schemas.microsoft.com/office/drawing/2014/main" val="2112399454"/>
                  </a:ext>
                </a:extLst>
              </a:tr>
              <a:tr h="562875">
                <a:tc>
                  <a:txBody>
                    <a:bodyPr/>
                    <a:lstStyle/>
                    <a:p>
                      <a:r>
                        <a:rPr lang="en-US" sz="2000">
                          <a:latin typeface="Segoe UI" panose="020B0502040204020203" pitchFamily="34" charset="0"/>
                          <a:cs typeface="Segoe UI" panose="020B0502040204020203" pitchFamily="34" charset="0"/>
                        </a:rPr>
                        <a:t>NIÊN KHÓA</a:t>
                      </a:r>
                      <a:endParaRPr lang="vi-VN" sz="2000">
                        <a:latin typeface="Segoe UI" panose="020B0502040204020203" pitchFamily="34" charset="0"/>
                        <a:cs typeface="Segoe UI" panose="020B0502040204020203" pitchFamily="34" charset="0"/>
                      </a:endParaRPr>
                    </a:p>
                  </a:txBody>
                  <a:tcPr marL="60960" marR="60960" marT="30480" marB="30480"/>
                </a:tc>
                <a:tc>
                  <a:txBody>
                    <a:bodyPr/>
                    <a:lstStyle/>
                    <a:p>
                      <a:r>
                        <a:rPr lang="en-US" sz="2000">
                          <a:latin typeface="Segoe UI" panose="020B0502040204020203" pitchFamily="34" charset="0"/>
                          <a:cs typeface="Segoe UI" panose="020B0502040204020203" pitchFamily="34" charset="0"/>
                        </a:rPr>
                        <a:t>2021 - 2025</a:t>
                      </a:r>
                      <a:endParaRPr lang="vi-VN" sz="2000">
                        <a:latin typeface="Segoe UI" panose="020B0502040204020203" pitchFamily="34" charset="0"/>
                        <a:cs typeface="Segoe UI" panose="020B0502040204020203" pitchFamily="34" charset="0"/>
                      </a:endParaRPr>
                    </a:p>
                  </a:txBody>
                  <a:tcPr marL="60960" marR="60960" marT="30480" marB="30480"/>
                </a:tc>
                <a:extLst>
                  <a:ext uri="{0D108BD9-81ED-4DB2-BD59-A6C34878D82A}">
                    <a16:rowId xmlns:a16="http://schemas.microsoft.com/office/drawing/2014/main" val="2261232373"/>
                  </a:ext>
                </a:extLst>
              </a:tr>
            </a:tbl>
          </a:graphicData>
        </a:graphic>
      </p:graphicFrame>
      <p:graphicFrame>
        <p:nvGraphicFramePr>
          <p:cNvPr id="13" name="Table 12">
            <a:extLst>
              <a:ext uri="{FF2B5EF4-FFF2-40B4-BE49-F238E27FC236}">
                <a16:creationId xmlns:a16="http://schemas.microsoft.com/office/drawing/2014/main" id="{8C2A0201-3D80-D0E5-28AF-8A84A2D809CD}"/>
              </a:ext>
            </a:extLst>
          </p:cNvPr>
          <p:cNvGraphicFramePr>
            <a:graphicFrameLocks noGrp="1"/>
          </p:cNvGraphicFramePr>
          <p:nvPr>
            <p:extLst>
              <p:ext uri="{D42A27DB-BD31-4B8C-83A1-F6EECF244321}">
                <p14:modId xmlns:p14="http://schemas.microsoft.com/office/powerpoint/2010/main" val="1464954955"/>
              </p:ext>
            </p:extLst>
          </p:nvPr>
        </p:nvGraphicFramePr>
        <p:xfrm>
          <a:off x="4953000" y="328678"/>
          <a:ext cx="9251451" cy="1584960"/>
        </p:xfrm>
        <a:graphic>
          <a:graphicData uri="http://schemas.openxmlformats.org/drawingml/2006/table">
            <a:tbl>
              <a:tblPr firstRow="1" bandRow="1">
                <a:tableStyleId>{3B4B98B0-60AC-42C2-AFA5-B58CD77FA1E5}</a:tableStyleId>
              </a:tblPr>
              <a:tblGrid>
                <a:gridCol w="9251451">
                  <a:extLst>
                    <a:ext uri="{9D8B030D-6E8A-4147-A177-3AD203B41FA5}">
                      <a16:colId xmlns:a16="http://schemas.microsoft.com/office/drawing/2014/main" val="981226075"/>
                    </a:ext>
                  </a:extLst>
                </a:gridCol>
              </a:tblGrid>
              <a:tr h="900547">
                <a:tc>
                  <a:txBody>
                    <a:bodyPr/>
                    <a:lstStyle/>
                    <a:p>
                      <a:pPr algn="ctr"/>
                      <a:r>
                        <a:rPr lang="en-US" sz="5000"/>
                        <a:t>ĐỒ ÁN CHUYÊN NGÀNH</a:t>
                      </a:r>
                    </a:p>
                    <a:p>
                      <a:pPr algn="ctr"/>
                      <a:r>
                        <a:rPr lang="en-US" sz="5000"/>
                        <a:t>NGÀNH CÔNG NGHỆ THÔNG TIN</a:t>
                      </a:r>
                      <a:endParaRPr lang="vi-VN" sz="5000"/>
                    </a:p>
                  </a:txBody>
                  <a:tcPr marL="60960" marR="60960" marT="30480" marB="30480"/>
                </a:tc>
                <a:extLst>
                  <a:ext uri="{0D108BD9-81ED-4DB2-BD59-A6C34878D82A}">
                    <a16:rowId xmlns:a16="http://schemas.microsoft.com/office/drawing/2014/main" val="2594199133"/>
                  </a:ext>
                </a:extLst>
              </a:tr>
            </a:tbl>
          </a:graphicData>
        </a:graphic>
      </p:graphicFrame>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3527376" y="228601"/>
                <a:ext cx="11658600" cy="2205038"/>
              </a:xfrm>
            </p:spPr>
            <p: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𝑴</m:t>
                      </m:r>
                      <m:r>
                        <a:rPr lang="en-US" b="1" i="1" smtClean="0">
                          <a:latin typeface="Cambria Math"/>
                        </a:rPr>
                        <m:t>ụ</m:t>
                      </m:r>
                      <m:r>
                        <a:rPr lang="en-US" b="1" i="1" smtClean="0">
                          <a:latin typeface="Cambria Math"/>
                        </a:rPr>
                        <m:t>𝒄</m:t>
                      </m:r>
                      <m:r>
                        <a:rPr lang="en-US" b="1" i="1" smtClean="0">
                          <a:latin typeface="Cambria Math"/>
                        </a:rPr>
                        <m:t> đí</m:t>
                      </m:r>
                      <m:r>
                        <a:rPr lang="en-US" b="1" i="1" smtClean="0">
                          <a:latin typeface="Cambria Math"/>
                        </a:rPr>
                        <m:t>𝒄𝒉</m:t>
                      </m:r>
                    </m:oMath>
                  </m:oMathPara>
                </a14:m>
                <a:endParaRPr lang="en-US"/>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3527376" y="228601"/>
                <a:ext cx="11658600" cy="2205038"/>
              </a:xfrm>
              <a:blipFill>
                <a:blip r:embed="rId2"/>
                <a:stretch>
                  <a:fillRect/>
                </a:stretch>
              </a:blipFill>
            </p:spPr>
            <p:txBody>
              <a:bodyPr/>
              <a:lstStyle/>
              <a:p>
                <a:r>
                  <a:rPr lang="vi-VN">
                    <a:noFill/>
                  </a:rPr>
                  <a:t> </a:t>
                </a:r>
              </a:p>
            </p:txBody>
          </p:sp>
        </mc:Fallback>
      </mc:AlternateContent>
      <p:sp>
        <p:nvSpPr>
          <p:cNvPr id="3" name="Subtitle 2"/>
          <p:cNvSpPr>
            <a:spLocks noGrp="1"/>
          </p:cNvSpPr>
          <p:nvPr>
            <p:ph type="subTitle" idx="1"/>
          </p:nvPr>
        </p:nvSpPr>
        <p:spPr>
          <a:xfrm>
            <a:off x="794877" y="2606974"/>
            <a:ext cx="9601200" cy="1620180"/>
          </a:xfrm>
        </p:spPr>
        <p:txBody>
          <a:bodyPr>
            <a:normAutofit/>
          </a:bodyPr>
          <a:lstStyle/>
          <a:p>
            <a:pPr algn="l"/>
            <a:r>
              <a:rPr lang="vi-VN" sz="2400">
                <a:solidFill>
                  <a:schemeClr val="tx1"/>
                </a:solidFill>
              </a:rPr>
              <a:t>Tìm một mô hình đơn giản </a:t>
            </a:r>
            <a:r>
              <a:rPr lang="en-US" sz="2400">
                <a:solidFill>
                  <a:schemeClr val="tx1"/>
                </a:solidFill>
              </a:rPr>
              <a:t>g </a:t>
            </a:r>
            <a:r>
              <a:rPr lang="vi-VN" sz="2400">
                <a:solidFill>
                  <a:schemeClr val="tx1"/>
                </a:solidFill>
              </a:rPr>
              <a:t>(ví dụ như hồi quy tuyến tính) để bắt chước mô hình phức tạp </a:t>
            </a:r>
            <a:r>
              <a:rPr lang="en-US" sz="2400">
                <a:solidFill>
                  <a:schemeClr val="tx1"/>
                </a:solidFill>
              </a:rPr>
              <a:t>f </a:t>
            </a:r>
            <a:r>
              <a:rPr lang="vi-VN" sz="2400">
                <a:solidFill>
                  <a:schemeClr val="tx1"/>
                </a:solidFill>
              </a:rPr>
              <a:t>(ví dụ như random forest, neural network) xung quanh điểm cần giải thích </a:t>
            </a:r>
            <a:r>
              <a:rPr lang="en-US" sz="2400">
                <a:solidFill>
                  <a:schemeClr val="tx1"/>
                </a:solidFill>
              </a:rPr>
              <a:t>x</a:t>
            </a:r>
            <a:r>
              <a:rPr lang="vi-VN" sz="2400">
                <a:solidFill>
                  <a:schemeClr val="tx1"/>
                </a:solidFill>
              </a:rPr>
              <a:t>.</a:t>
            </a:r>
            <a:endParaRPr lang="en-US" sz="2400">
              <a:solidFill>
                <a:schemeClr val="tx1"/>
              </a:solidFill>
            </a:endParaRPr>
          </a:p>
        </p:txBody>
      </p:sp>
      <mc:AlternateContent xmlns:mc="http://schemas.openxmlformats.org/markup-compatibility/2006" xmlns:a14="http://schemas.microsoft.com/office/drawing/2010/main">
        <mc:Choice Requires="a14">
          <p:sp>
            <p:nvSpPr>
              <p:cNvPr id="4" name="Title 1"/>
              <p:cNvSpPr txBox="1">
                <a:spLocks/>
              </p:cNvSpPr>
              <p:nvPr/>
            </p:nvSpPr>
            <p:spPr>
              <a:xfrm>
                <a:off x="5287671" y="422987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func>
                            <m:funcPr>
                              <m:ctrlPr>
                                <a:rPr lang="en-US" b="1" i="1">
                                  <a:latin typeface="Cambria Math" panose="02040503050406030204" pitchFamily="18" charset="0"/>
                                </a:rPr>
                              </m:ctrlPr>
                            </m:funcPr>
                            <m:fName>
                              <m:r>
                                <a:rPr lang="en-US" b="1" i="1">
                                  <a:latin typeface="Cambria Math"/>
                                </a:rPr>
                                <m:t>𝐚𝐫𝐠</m:t>
                              </m:r>
                            </m:fName>
                            <m:e>
                              <m:r>
                                <a:rPr lang="en-US" b="1" i="1">
                                  <a:latin typeface="Cambria Math"/>
                                </a:rPr>
                                <m:t>𝒎𝒊𝒏</m:t>
                              </m:r>
                            </m:e>
                          </m:func>
                        </m:e>
                        <m:sub>
                          <m:r>
                            <a:rPr lang="en-US" b="1" i="1">
                              <a:latin typeface="Cambria Math"/>
                            </a:rPr>
                            <m:t>𝒈</m:t>
                          </m:r>
                        </m:sub>
                      </m:sSub>
                      <m:r>
                        <a:rPr lang="en-US" b="1" i="1">
                          <a:latin typeface="Cambria Math"/>
                        </a:rPr>
                        <m:t> </m:t>
                      </m:r>
                      <m:r>
                        <a:rPr lang="en-US" b="1" i="1">
                          <a:latin typeface="Cambria Math"/>
                        </a:rPr>
                        <m:t>𝑳</m:t>
                      </m:r>
                      <m:d>
                        <m:dPr>
                          <m:ctrlPr>
                            <a:rPr lang="en-US" b="1" i="1">
                              <a:latin typeface="Cambria Math" panose="02040503050406030204" pitchFamily="18" charset="0"/>
                            </a:rPr>
                          </m:ctrlPr>
                        </m:dPr>
                        <m:e>
                          <m:r>
                            <a:rPr lang="en-US" b="1" i="1">
                              <a:latin typeface="Cambria Math"/>
                            </a:rPr>
                            <m:t>𝒇</m:t>
                          </m:r>
                          <m:r>
                            <a:rPr lang="en-US" b="1" i="1">
                              <a:latin typeface="Cambria Math"/>
                            </a:rPr>
                            <m:t>, </m:t>
                          </m:r>
                          <m:r>
                            <a:rPr lang="en-US" b="1" i="1">
                              <a:latin typeface="Cambria Math"/>
                            </a:rPr>
                            <m:t>𝒈</m:t>
                          </m:r>
                          <m:r>
                            <a:rPr lang="en-US" b="1" i="1">
                              <a:latin typeface="Cambria Math"/>
                            </a:rPr>
                            <m:t>, </m:t>
                          </m:r>
                          <m:sSub>
                            <m:sSubPr>
                              <m:ctrlPr>
                                <a:rPr lang="en-US" b="1" i="1">
                                  <a:latin typeface="Cambria Math" panose="02040503050406030204" pitchFamily="18" charset="0"/>
                                </a:rPr>
                              </m:ctrlPr>
                            </m:sSubPr>
                            <m:e>
                              <m:r>
                                <a:rPr lang="en-US" b="1" i="1">
                                  <a:latin typeface="Cambria Math"/>
                                </a:rPr>
                                <m:t>𝝅</m:t>
                              </m:r>
                            </m:e>
                            <m:sub>
                              <m:r>
                                <a:rPr lang="en-US" b="1" i="1">
                                  <a:latin typeface="Cambria Math"/>
                                </a:rPr>
                                <m:t>𝒙</m:t>
                              </m:r>
                            </m:sub>
                          </m:sSub>
                        </m:e>
                      </m:d>
                      <m:r>
                        <a:rPr lang="en-US" b="1" i="1">
                          <a:latin typeface="Cambria Math"/>
                        </a:rPr>
                        <m:t>+ </m:t>
                      </m:r>
                      <m:r>
                        <a:rPr lang="en-US" b="1" i="1">
                          <a:latin typeface="Cambria Math"/>
                        </a:rPr>
                        <m:t>𝜴</m:t>
                      </m:r>
                      <m:r>
                        <a:rPr lang="en-US" b="1" i="1">
                          <a:latin typeface="Cambria Math"/>
                        </a:rPr>
                        <m:t>(</m:t>
                      </m:r>
                      <m:r>
                        <a:rPr lang="en-US" b="1" i="1">
                          <a:latin typeface="Cambria Math"/>
                        </a:rPr>
                        <m:t>𝒈</m:t>
                      </m:r>
                      <m:r>
                        <a:rPr lang="en-US" b="1" i="1">
                          <a:latin typeface="Cambria Math"/>
                        </a:rPr>
                        <m:t>)</m:t>
                      </m:r>
                    </m:oMath>
                  </m:oMathPara>
                </a14:m>
                <a:endParaRPr lang="en-US"/>
              </a:p>
            </p:txBody>
          </p:sp>
        </mc:Choice>
        <mc:Fallback xmlns="">
          <p:sp>
            <p:nvSpPr>
              <p:cNvPr id="4" name="Title 1"/>
              <p:cNvSpPr txBox="1">
                <a:spLocks noRot="1" noChangeAspect="1" noMove="1" noResize="1" noEditPoints="1" noAdjustHandles="1" noChangeArrowheads="1" noChangeShapeType="1" noTextEdit="1"/>
              </p:cNvSpPr>
              <p:nvPr/>
            </p:nvSpPr>
            <p:spPr>
              <a:xfrm>
                <a:off x="5287671" y="4229872"/>
                <a:ext cx="7772400" cy="1470025"/>
              </a:xfrm>
              <a:prstGeom prst="rect">
                <a:avLst/>
              </a:prstGeom>
              <a:blipFill>
                <a:blip r:embed="rId3"/>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5" name="Subtitle 2"/>
              <p:cNvSpPr txBox="1">
                <a:spLocks/>
              </p:cNvSpPr>
              <p:nvPr/>
            </p:nvSpPr>
            <p:spPr>
              <a:xfrm>
                <a:off x="1502800" y="5981700"/>
                <a:ext cx="7184000" cy="2153922"/>
              </a:xfrm>
              <a:prstGeom prst="rect">
                <a:avLst/>
              </a:prstGeom>
            </p:spPr>
            <p:txBody>
              <a:bodyPr vert="horz" lIns="91440" tIns="45720" rIns="91440" bIns="45720" rtlCol="0">
                <a:normAutofit fontScale="4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vi-VN"/>
                  <a:t>Trong đó:</a:t>
                </a:r>
              </a:p>
              <a:p>
                <a:pPr marL="685800" indent="-685800" algn="l">
                  <a:buFont typeface="Arial" pitchFamily="34" charset="0"/>
                  <a:buChar char="•"/>
                </a:pPr>
                <a:r>
                  <a:rPr lang="en-US"/>
                  <a:t>f </a:t>
                </a:r>
                <a:r>
                  <a:rPr lang="vi-VN"/>
                  <a:t>là mô hình phức tạp mà chúng ta muốn giải thích.</a:t>
                </a:r>
              </a:p>
              <a:p>
                <a:pPr marL="685800" indent="-685800" algn="l">
                  <a:buFont typeface="Arial" pitchFamily="34" charset="0"/>
                  <a:buChar char="•"/>
                </a:pPr>
                <a:r>
                  <a:rPr lang="en-US"/>
                  <a:t>g </a:t>
                </a:r>
                <a:r>
                  <a:rPr lang="vi-VN"/>
                  <a:t>là mô hình đơn giản mà chúng ta xây dựng để giải thích </a:t>
                </a:r>
                <a:r>
                  <a:rPr lang="en-US"/>
                  <a:t>f</a:t>
                </a:r>
                <a:r>
                  <a:rPr lang="vi-VN"/>
                  <a:t>.</a:t>
                </a:r>
              </a:p>
              <a:p>
                <a:pPr marL="685800" indent="-685800" algn="l">
                  <a:buFont typeface="Arial" pitchFamily="34" charset="0"/>
                  <a:buChar char="•"/>
                </a:pPr>
                <a14:m>
                  <m:oMath xmlns:m="http://schemas.openxmlformats.org/officeDocument/2006/math">
                    <m:sSub>
                      <m:sSubPr>
                        <m:ctrlPr>
                          <a:rPr lang="vi-VN" i="1" smtClean="0">
                            <a:latin typeface="Cambria Math" panose="02040503050406030204" pitchFamily="18" charset="0"/>
                          </a:rPr>
                        </m:ctrlPr>
                      </m:sSubPr>
                      <m:e>
                        <m:r>
                          <a:rPr lang="en-US" b="1" i="1">
                            <a:latin typeface="Cambria Math"/>
                          </a:rPr>
                          <m:t>𝝅</m:t>
                        </m:r>
                      </m:e>
                      <m:sub>
                        <m:r>
                          <a:rPr lang="en-US" i="1" smtClean="0">
                            <a:latin typeface="Cambria Math"/>
                          </a:rPr>
                          <m:t>𝑥</m:t>
                        </m:r>
                      </m:sub>
                    </m:sSub>
                  </m:oMath>
                </a14:m>
                <a:r>
                  <a:rPr lang="vi-VN"/>
                  <a:t>là phân phối xác suất mà ta sử dụng để lấy mẫu các điểm xung quanh </a:t>
                </a:r>
                <a:r>
                  <a:rPr lang="en-US"/>
                  <a:t>x</a:t>
                </a:r>
                <a:r>
                  <a:rPr lang="vi-VN"/>
                  <a:t>.</a:t>
                </a:r>
              </a:p>
              <a:p>
                <a:pPr marL="685800" indent="-685800" algn="l">
                  <a:buFont typeface="Arial" pitchFamily="34" charset="0"/>
                  <a:buChar char="•"/>
                </a:pPr>
                <a14:m>
                  <m:oMath xmlns:m="http://schemas.openxmlformats.org/officeDocument/2006/math">
                    <m:r>
                      <a:rPr lang="en-US" b="1" i="1" smtClean="0">
                        <a:latin typeface="Cambria Math"/>
                      </a:rPr>
                      <m:t>𝑳</m:t>
                    </m:r>
                    <m:d>
                      <m:dPr>
                        <m:ctrlPr>
                          <a:rPr lang="en-US" b="1" i="1">
                            <a:latin typeface="Cambria Math" panose="02040503050406030204" pitchFamily="18" charset="0"/>
                          </a:rPr>
                        </m:ctrlPr>
                      </m:dPr>
                      <m:e>
                        <m:r>
                          <a:rPr lang="en-US" b="1" i="1">
                            <a:latin typeface="Cambria Math"/>
                          </a:rPr>
                          <m:t>𝒇</m:t>
                        </m:r>
                        <m:r>
                          <a:rPr lang="en-US" b="1" i="1">
                            <a:latin typeface="Cambria Math"/>
                          </a:rPr>
                          <m:t>, </m:t>
                        </m:r>
                        <m:r>
                          <a:rPr lang="en-US" b="1" i="1">
                            <a:latin typeface="Cambria Math"/>
                          </a:rPr>
                          <m:t>𝒈</m:t>
                        </m:r>
                        <m:r>
                          <a:rPr lang="en-US" b="1" i="1">
                            <a:latin typeface="Cambria Math"/>
                          </a:rPr>
                          <m:t>, </m:t>
                        </m:r>
                        <m:sSub>
                          <m:sSubPr>
                            <m:ctrlPr>
                              <a:rPr lang="en-US" b="1" i="1">
                                <a:latin typeface="Cambria Math" panose="02040503050406030204" pitchFamily="18" charset="0"/>
                              </a:rPr>
                            </m:ctrlPr>
                          </m:sSubPr>
                          <m:e>
                            <m:r>
                              <a:rPr lang="en-US" b="1" i="1">
                                <a:latin typeface="Cambria Math"/>
                              </a:rPr>
                              <m:t>𝝅</m:t>
                            </m:r>
                          </m:e>
                          <m:sub>
                            <m:r>
                              <a:rPr lang="en-US" b="1" i="1">
                                <a:latin typeface="Cambria Math"/>
                              </a:rPr>
                              <m:t>𝒙</m:t>
                            </m:r>
                          </m:sub>
                        </m:sSub>
                      </m:e>
                    </m:d>
                  </m:oMath>
                </a14:m>
                <a:r>
                  <a:rPr lang="vi-VN"/>
                  <a:t>) là hàm mất mát đo độ sai khác giữa mô hình </a:t>
                </a:r>
                <a:r>
                  <a:rPr lang="en-US"/>
                  <a:t>f </a:t>
                </a:r>
                <a:r>
                  <a:rPr lang="vi-VN"/>
                  <a:t>và mô hình giải thích </a:t>
                </a:r>
                <a:r>
                  <a:rPr lang="en-US"/>
                  <a:t>g</a:t>
                </a:r>
                <a:r>
                  <a:rPr lang="vi-VN"/>
                  <a:t>.</a:t>
                </a:r>
              </a:p>
              <a:p>
                <a:pPr marL="685800" indent="-685800" algn="l">
                  <a:buFont typeface="Arial" pitchFamily="34" charset="0"/>
                  <a:buChar char="•"/>
                </a:pPr>
                <a:r>
                  <a:rPr lang="el-GR"/>
                  <a:t>Ω(</a:t>
                </a:r>
                <a:r>
                  <a:rPr lang="vi-VN"/>
                  <a:t>g) là phần ràng buộc nhằm kiểm soát độ phức tạp của mô hình </a:t>
                </a:r>
                <a:r>
                  <a:rPr lang="en-US"/>
                  <a:t>g</a:t>
                </a:r>
                <a:r>
                  <a:rPr lang="vi-VN"/>
                  <a:t>.</a:t>
                </a:r>
              </a:p>
              <a:p>
                <a:pPr algn="l"/>
                <a:endParaRPr lang="en-US"/>
              </a:p>
            </p:txBody>
          </p:sp>
        </mc:Choice>
        <mc:Fallback xmlns="">
          <p:sp>
            <p:nvSpPr>
              <p:cNvPr id="5" name="Subtitle 2"/>
              <p:cNvSpPr txBox="1">
                <a:spLocks noRot="1" noChangeAspect="1" noMove="1" noResize="1" noEditPoints="1" noAdjustHandles="1" noChangeArrowheads="1" noChangeShapeType="1" noTextEdit="1"/>
              </p:cNvSpPr>
              <p:nvPr/>
            </p:nvSpPr>
            <p:spPr>
              <a:xfrm>
                <a:off x="1502800" y="5981700"/>
                <a:ext cx="7184000" cy="2153922"/>
              </a:xfrm>
              <a:prstGeom prst="rect">
                <a:avLst/>
              </a:prstGeom>
              <a:blipFill>
                <a:blip r:embed="rId4"/>
                <a:stretch>
                  <a:fillRect l="-340" t="-2542"/>
                </a:stretch>
              </a:blipFill>
            </p:spPr>
            <p:txBody>
              <a:bodyPr/>
              <a:lstStyle/>
              <a:p>
                <a:r>
                  <a:rPr lang="vi-VN">
                    <a:noFill/>
                  </a:rPr>
                  <a:t> </a:t>
                </a:r>
              </a:p>
            </p:txBody>
          </p:sp>
        </mc:Fallback>
      </mc:AlternateContent>
      <p:sp>
        <p:nvSpPr>
          <p:cNvPr id="6" name="Freeform 2">
            <a:extLst>
              <a:ext uri="{FF2B5EF4-FFF2-40B4-BE49-F238E27FC236}">
                <a16:creationId xmlns:a16="http://schemas.microsoft.com/office/drawing/2014/main" id="{A5E60128-1246-8A18-14CC-B526DEF83EF0}"/>
              </a:ext>
            </a:extLst>
          </p:cNvPr>
          <p:cNvSpPr/>
          <p:nvPr/>
        </p:nvSpPr>
        <p:spPr>
          <a:xfrm>
            <a:off x="-1624448" y="8301539"/>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5"/>
            <a:stretch>
              <a:fillRect/>
            </a:stretch>
          </a:blipFill>
        </p:spPr>
        <p:txBody>
          <a:bodyPr/>
          <a:lstStyle/>
          <a:p>
            <a:endParaRPr lang="vi-VN"/>
          </a:p>
        </p:txBody>
      </p:sp>
      <p:sp>
        <p:nvSpPr>
          <p:cNvPr id="7" name="Freeform 15">
            <a:extLst>
              <a:ext uri="{FF2B5EF4-FFF2-40B4-BE49-F238E27FC236}">
                <a16:creationId xmlns:a16="http://schemas.microsoft.com/office/drawing/2014/main" id="{F7512D8E-59FC-690C-111C-4F357E1D64C0}"/>
              </a:ext>
            </a:extLst>
          </p:cNvPr>
          <p:cNvSpPr/>
          <p:nvPr/>
        </p:nvSpPr>
        <p:spPr>
          <a:xfrm>
            <a:off x="15724064" y="-2362671"/>
            <a:ext cx="5033871" cy="4989825"/>
          </a:xfrm>
          <a:custGeom>
            <a:avLst/>
            <a:gdLst/>
            <a:ahLst/>
            <a:cxnLst/>
            <a:rect l="l" t="t" r="r" b="b"/>
            <a:pathLst>
              <a:path w="5033871" h="4989825">
                <a:moveTo>
                  <a:pt x="0" y="0"/>
                </a:moveTo>
                <a:lnTo>
                  <a:pt x="5033872" y="0"/>
                </a:lnTo>
                <a:lnTo>
                  <a:pt x="5033872" y="4989824"/>
                </a:lnTo>
                <a:lnTo>
                  <a:pt x="0" y="4989824"/>
                </a:lnTo>
                <a:lnTo>
                  <a:pt x="0" y="0"/>
                </a:lnTo>
                <a:close/>
              </a:path>
            </a:pathLst>
          </a:custGeom>
          <a:blipFill>
            <a:blip r:embed="rId6">
              <a:alphaModFix amt="31999"/>
            </a:blip>
            <a:stretch>
              <a:fillRect/>
            </a:stretch>
          </a:blipFill>
        </p:spPr>
        <p:txBody>
          <a:bodyPr/>
          <a:lstStyle/>
          <a:p>
            <a:endParaRPr lang="vi-VN"/>
          </a:p>
        </p:txBody>
      </p:sp>
      <p:sp>
        <p:nvSpPr>
          <p:cNvPr id="8" name="Freeform 7">
            <a:extLst>
              <a:ext uri="{FF2B5EF4-FFF2-40B4-BE49-F238E27FC236}">
                <a16:creationId xmlns:a16="http://schemas.microsoft.com/office/drawing/2014/main" id="{99F8715D-9AE9-199C-FDC1-D1929B15DED6}"/>
              </a:ext>
            </a:extLst>
          </p:cNvPr>
          <p:cNvSpPr/>
          <p:nvPr/>
        </p:nvSpPr>
        <p:spPr>
          <a:xfrm>
            <a:off x="-6288" y="-65782"/>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7"/>
            <a:stretch>
              <a:fillRect/>
            </a:stretch>
          </a:blipFill>
        </p:spPr>
        <p:txBody>
          <a:bodyPr/>
          <a:lstStyle/>
          <a:p>
            <a:endParaRPr lang="vi-VN"/>
          </a:p>
        </p:txBody>
      </p:sp>
      <p:sp>
        <p:nvSpPr>
          <p:cNvPr id="9" name="Freeform 8">
            <a:extLst>
              <a:ext uri="{FF2B5EF4-FFF2-40B4-BE49-F238E27FC236}">
                <a16:creationId xmlns:a16="http://schemas.microsoft.com/office/drawing/2014/main" id="{EEAA729B-BD4D-507B-5775-16FBC9A1A9C4}"/>
              </a:ext>
            </a:extLst>
          </p:cNvPr>
          <p:cNvSpPr/>
          <p:nvPr/>
        </p:nvSpPr>
        <p:spPr>
          <a:xfrm>
            <a:off x="15565407" y="7907022"/>
            <a:ext cx="4282820" cy="4084740"/>
          </a:xfrm>
          <a:custGeom>
            <a:avLst/>
            <a:gdLst/>
            <a:ahLst/>
            <a:cxnLst/>
            <a:rect l="l" t="t" r="r" b="b"/>
            <a:pathLst>
              <a:path w="4282820" h="4084740">
                <a:moveTo>
                  <a:pt x="0" y="0"/>
                </a:moveTo>
                <a:lnTo>
                  <a:pt x="4282821" y="0"/>
                </a:lnTo>
                <a:lnTo>
                  <a:pt x="4282821" y="4084740"/>
                </a:lnTo>
                <a:lnTo>
                  <a:pt x="0" y="4084740"/>
                </a:lnTo>
                <a:lnTo>
                  <a:pt x="0" y="0"/>
                </a:lnTo>
                <a:close/>
              </a:path>
            </a:pathLst>
          </a:custGeom>
          <a:blipFill>
            <a:blip r:embed="rId8"/>
            <a:stretch>
              <a:fillRect/>
            </a:stretch>
          </a:blipFill>
        </p:spPr>
        <p:txBody>
          <a:bodyPr/>
          <a:lstStyle/>
          <a:p>
            <a:endParaRPr lang="vi-VN"/>
          </a:p>
        </p:txBody>
      </p:sp>
      <p:sp>
        <p:nvSpPr>
          <p:cNvPr id="10" name="TextBox 30">
            <a:extLst>
              <a:ext uri="{FF2B5EF4-FFF2-40B4-BE49-F238E27FC236}">
                <a16:creationId xmlns:a16="http://schemas.microsoft.com/office/drawing/2014/main" id="{466B88FF-38ED-6C28-6E7C-B3C12431D5A5}"/>
              </a:ext>
            </a:extLst>
          </p:cNvPr>
          <p:cNvSpPr txBox="1"/>
          <p:nvPr/>
        </p:nvSpPr>
        <p:spPr>
          <a:xfrm>
            <a:off x="1532443" y="419100"/>
            <a:ext cx="7601564" cy="1121204"/>
          </a:xfrm>
          <a:prstGeom prst="rect">
            <a:avLst/>
          </a:prstGeom>
        </p:spPr>
        <p:txBody>
          <a:bodyPr lIns="0" tIns="0" rIns="0" bIns="0" rtlCol="0" anchor="t">
            <a:spAutoFit/>
          </a:bodyPr>
          <a:lstStyle/>
          <a:p>
            <a:pPr algn="l">
              <a:lnSpc>
                <a:spcPts val="9215"/>
              </a:lnSpc>
            </a:pPr>
            <a:r>
              <a:rPr lang="en-US" sz="6582" b="1">
                <a:solidFill>
                  <a:srgbClr val="5062C6"/>
                </a:solidFill>
                <a:latin typeface="Poppins Ultra-Bold"/>
                <a:ea typeface="Poppins Ultra-Bold"/>
                <a:cs typeface="Poppins Ultra-Bold"/>
                <a:sym typeface="Poppins Ultra-Bold"/>
              </a:rPr>
              <a:t>LIME</a:t>
            </a:r>
          </a:p>
        </p:txBody>
      </p:sp>
    </p:spTree>
    <p:extLst>
      <p:ext uri="{BB962C8B-B14F-4D97-AF65-F5344CB8AC3E}">
        <p14:creationId xmlns:p14="http://schemas.microsoft.com/office/powerpoint/2010/main" val="288191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4499484" y="174949"/>
                <a:ext cx="9177672" cy="975755"/>
              </a:xfrm>
            </p:spPr>
            <p:txBody>
              <a:bodyPr>
                <a:normAutofit/>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𝑪</m:t>
                      </m:r>
                      <m:r>
                        <a:rPr lang="en-US" b="1" i="1" smtClean="0">
                          <a:latin typeface="Cambria Math"/>
                        </a:rPr>
                        <m:t>á</m:t>
                      </m:r>
                      <m:r>
                        <a:rPr lang="en-US" b="1" i="1" smtClean="0">
                          <a:latin typeface="Cambria Math"/>
                        </a:rPr>
                        <m:t>𝒄𝒉</m:t>
                      </m:r>
                      <m:r>
                        <a:rPr lang="en-US" b="1" i="1" smtClean="0">
                          <a:latin typeface="Cambria Math"/>
                        </a:rPr>
                        <m:t> </m:t>
                      </m:r>
                      <m:r>
                        <a:rPr lang="en-US" b="1" i="1" smtClean="0">
                          <a:latin typeface="Cambria Math"/>
                        </a:rPr>
                        <m:t>𝒉𝒐</m:t>
                      </m:r>
                      <m:r>
                        <a:rPr lang="en-US" b="1" i="1" smtClean="0">
                          <a:latin typeface="Cambria Math"/>
                        </a:rPr>
                        <m:t>ạ</m:t>
                      </m:r>
                      <m:r>
                        <a:rPr lang="en-US" b="1" i="1" smtClean="0">
                          <a:latin typeface="Cambria Math"/>
                        </a:rPr>
                        <m:t>𝒕</m:t>
                      </m:r>
                      <m:r>
                        <a:rPr lang="en-US" b="1" i="1" smtClean="0">
                          <a:latin typeface="Cambria Math"/>
                        </a:rPr>
                        <m:t> độ</m:t>
                      </m:r>
                      <m:r>
                        <a:rPr lang="en-US" b="1" i="1" smtClean="0">
                          <a:latin typeface="Cambria Math"/>
                        </a:rPr>
                        <m:t>𝒏𝒈</m:t>
                      </m:r>
                    </m:oMath>
                  </m:oMathPara>
                </a14:m>
                <a:endParaRPr lang="en-US"/>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4499484" y="174949"/>
                <a:ext cx="9177672" cy="975755"/>
              </a:xfrm>
              <a:blipFill>
                <a:blip r:embed="rId2"/>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2527584" y="1141038"/>
                <a:ext cx="13393488" cy="8863002"/>
              </a:xfrm>
            </p:spPr>
            <p:txBody>
              <a:bodyPr>
                <a:normAutofit fontScale="92500" lnSpcReduction="10000"/>
              </a:bodyPr>
              <a:lstStyle/>
              <a:p>
                <a:pPr algn="l"/>
                <a:r>
                  <a:rPr lang="en-US" sz="1950">
                    <a:solidFill>
                      <a:schemeClr val="tx1"/>
                    </a:solidFill>
                    <a:latin typeface="+mj-lt"/>
                    <a:cs typeface="Times New Roman" pitchFamily="18" charset="0"/>
                  </a:rPr>
                  <a:t>Bước 1: chọn 1 điểm x cần giải thích, x bao gồm các đặc trưng </a:t>
                </a:r>
                <a14:m>
                  <m:oMath xmlns:m="http://schemas.openxmlformats.org/officeDocument/2006/math">
                    <m:sSub>
                      <m:sSubPr>
                        <m:ctrlPr>
                          <a:rPr lang="en-US" sz="1950" i="1">
                            <a:solidFill>
                              <a:schemeClr val="tx1"/>
                            </a:solidFill>
                            <a:latin typeface="Cambria Math" panose="02040503050406030204" pitchFamily="18" charset="0"/>
                            <a:cs typeface="Times New Roman" pitchFamily="18" charset="0"/>
                          </a:rPr>
                        </m:ctrlPr>
                      </m:sSubPr>
                      <m:e>
                        <m:r>
                          <a:rPr lang="en-US" sz="1950" i="1">
                            <a:solidFill>
                              <a:schemeClr val="tx1"/>
                            </a:solidFill>
                            <a:latin typeface="Cambria Math"/>
                            <a:cs typeface="Times New Roman" pitchFamily="18" charset="0"/>
                          </a:rPr>
                          <m:t>𝑥</m:t>
                        </m:r>
                      </m:e>
                      <m:sub>
                        <m:r>
                          <a:rPr lang="en-US" sz="1950" i="1">
                            <a:solidFill>
                              <a:schemeClr val="tx1"/>
                            </a:solidFill>
                            <a:latin typeface="Cambria Math"/>
                            <a:cs typeface="Times New Roman" pitchFamily="18" charset="0"/>
                          </a:rPr>
                          <m:t>1</m:t>
                        </m:r>
                      </m:sub>
                    </m:sSub>
                  </m:oMath>
                </a14:m>
                <a:r>
                  <a:rPr lang="en-US" sz="1950">
                    <a:solidFill>
                      <a:schemeClr val="tx1"/>
                    </a:solidFill>
                    <a:latin typeface="+mj-lt"/>
                    <a:cs typeface="Times New Roman" pitchFamily="18" charset="0"/>
                  </a:rPr>
                  <a:t>, </a:t>
                </a:r>
                <a14:m>
                  <m:oMath xmlns:m="http://schemas.openxmlformats.org/officeDocument/2006/math">
                    <m:sSub>
                      <m:sSubPr>
                        <m:ctrlPr>
                          <a:rPr lang="en-US" sz="1950" i="1">
                            <a:solidFill>
                              <a:schemeClr val="tx1"/>
                            </a:solidFill>
                            <a:latin typeface="Cambria Math" panose="02040503050406030204" pitchFamily="18" charset="0"/>
                            <a:cs typeface="Times New Roman" pitchFamily="18" charset="0"/>
                          </a:rPr>
                        </m:ctrlPr>
                      </m:sSubPr>
                      <m:e>
                        <m:r>
                          <a:rPr lang="en-US" sz="1950" i="1">
                            <a:solidFill>
                              <a:schemeClr val="tx1"/>
                            </a:solidFill>
                            <a:latin typeface="Cambria Math"/>
                            <a:cs typeface="Times New Roman" pitchFamily="18" charset="0"/>
                          </a:rPr>
                          <m:t>𝑥</m:t>
                        </m:r>
                      </m:e>
                      <m:sub>
                        <m:r>
                          <a:rPr lang="en-US" sz="1950" i="1">
                            <a:solidFill>
                              <a:schemeClr val="tx1"/>
                            </a:solidFill>
                            <a:latin typeface="Cambria Math"/>
                            <a:cs typeface="Times New Roman" pitchFamily="18" charset="0"/>
                          </a:rPr>
                          <m:t>2</m:t>
                        </m:r>
                      </m:sub>
                    </m:sSub>
                  </m:oMath>
                </a14:m>
                <a:r>
                  <a:rPr lang="en-US" sz="1950">
                    <a:solidFill>
                      <a:schemeClr val="tx1"/>
                    </a:solidFill>
                    <a:latin typeface="+mj-lt"/>
                    <a:cs typeface="Times New Roman" pitchFamily="18" charset="0"/>
                  </a:rPr>
                  <a:t>,..</a:t>
                </a:r>
              </a:p>
              <a:p>
                <a:pPr algn="l"/>
                <a:r>
                  <a:rPr lang="en-US" sz="1950">
                    <a:solidFill>
                      <a:schemeClr val="tx1"/>
                    </a:solidFill>
                    <a:latin typeface="+mj-lt"/>
                    <a:cs typeface="Times New Roman" pitchFamily="18" charset="0"/>
                  </a:rPr>
                  <a:t>Bước 2: tạo dữ liệu lân cận </a:t>
                </a:r>
                <a14:m>
                  <m:oMath xmlns:m="http://schemas.openxmlformats.org/officeDocument/2006/math">
                    <m:sSub>
                      <m:sSubPr>
                        <m:ctrlPr>
                          <a:rPr lang="en-US" sz="1950" i="1">
                            <a:solidFill>
                              <a:schemeClr val="tx1"/>
                            </a:solidFill>
                            <a:latin typeface="Cambria Math" panose="02040503050406030204" pitchFamily="18" charset="0"/>
                            <a:cs typeface="Times New Roman" pitchFamily="18" charset="0"/>
                          </a:rPr>
                        </m:ctrlPr>
                      </m:sSubPr>
                      <m:e>
                        <m:r>
                          <a:rPr lang="en-US" sz="1950" i="1">
                            <a:solidFill>
                              <a:schemeClr val="tx1"/>
                            </a:solidFill>
                            <a:latin typeface="Cambria Math" panose="02040503050406030204" pitchFamily="18" charset="0"/>
                            <a:cs typeface="Times New Roman" pitchFamily="18" charset="0"/>
                          </a:rPr>
                          <m:t>𝑧</m:t>
                        </m:r>
                      </m:e>
                      <m:sub>
                        <m:r>
                          <a:rPr lang="en-US" sz="1950" i="1">
                            <a:solidFill>
                              <a:schemeClr val="tx1"/>
                            </a:solidFill>
                            <a:latin typeface="Cambria Math" panose="02040503050406030204" pitchFamily="18" charset="0"/>
                            <a:cs typeface="Times New Roman" pitchFamily="18" charset="0"/>
                          </a:rPr>
                          <m:t>1</m:t>
                        </m:r>
                      </m:sub>
                    </m:sSub>
                    <m:r>
                      <a:rPr lang="en-US" sz="1950" i="1">
                        <a:solidFill>
                          <a:schemeClr val="tx1"/>
                        </a:solidFill>
                        <a:latin typeface="Cambria Math" panose="02040503050406030204" pitchFamily="18" charset="0"/>
                        <a:cs typeface="Times New Roman" pitchFamily="18" charset="0"/>
                      </a:rPr>
                      <m:t>,</m:t>
                    </m:r>
                    <m:sSub>
                      <m:sSubPr>
                        <m:ctrlPr>
                          <a:rPr lang="en-US" sz="1950" i="1">
                            <a:solidFill>
                              <a:schemeClr val="tx1"/>
                            </a:solidFill>
                            <a:latin typeface="Cambria Math" panose="02040503050406030204" pitchFamily="18" charset="0"/>
                            <a:cs typeface="Times New Roman" pitchFamily="18" charset="0"/>
                          </a:rPr>
                        </m:ctrlPr>
                      </m:sSubPr>
                      <m:e>
                        <m:r>
                          <a:rPr lang="en-US" sz="1950" i="1">
                            <a:solidFill>
                              <a:schemeClr val="tx1"/>
                            </a:solidFill>
                            <a:latin typeface="Cambria Math" panose="02040503050406030204" pitchFamily="18" charset="0"/>
                            <a:cs typeface="Times New Roman" pitchFamily="18" charset="0"/>
                          </a:rPr>
                          <m:t>𝑧</m:t>
                        </m:r>
                      </m:e>
                      <m:sub>
                        <m:r>
                          <a:rPr lang="en-US" sz="1950" i="1">
                            <a:solidFill>
                              <a:schemeClr val="tx1"/>
                            </a:solidFill>
                            <a:latin typeface="Cambria Math" panose="02040503050406030204" pitchFamily="18" charset="0"/>
                            <a:cs typeface="Times New Roman" pitchFamily="18" charset="0"/>
                          </a:rPr>
                          <m:t>2</m:t>
                        </m:r>
                      </m:sub>
                    </m:sSub>
                  </m:oMath>
                </a14:m>
                <a:r>
                  <a:rPr lang="en-US" sz="1950">
                    <a:solidFill>
                      <a:schemeClr val="tx1"/>
                    </a:solidFill>
                    <a:latin typeface="+mj-lt"/>
                    <a:cs typeface="Times New Roman" pitchFamily="18" charset="0"/>
                  </a:rPr>
                  <a:t>,… mỗi z đều có các đặc trưng như </a:t>
                </a:r>
                <a14:m>
                  <m:oMath xmlns:m="http://schemas.openxmlformats.org/officeDocument/2006/math">
                    <m:sSub>
                      <m:sSubPr>
                        <m:ctrlPr>
                          <a:rPr lang="en-US" sz="1950" i="1">
                            <a:solidFill>
                              <a:schemeClr val="tx1"/>
                            </a:solidFill>
                            <a:latin typeface="Cambria Math" panose="02040503050406030204" pitchFamily="18" charset="0"/>
                            <a:cs typeface="Times New Roman" pitchFamily="18" charset="0"/>
                          </a:rPr>
                        </m:ctrlPr>
                      </m:sSubPr>
                      <m:e>
                        <m:r>
                          <a:rPr lang="en-US" sz="1950" i="1">
                            <a:solidFill>
                              <a:schemeClr val="tx1"/>
                            </a:solidFill>
                            <a:latin typeface="Cambria Math"/>
                            <a:cs typeface="Times New Roman" pitchFamily="18" charset="0"/>
                          </a:rPr>
                          <m:t>𝑎</m:t>
                        </m:r>
                      </m:e>
                      <m:sub>
                        <m:r>
                          <a:rPr lang="en-US" sz="1950" i="1">
                            <a:solidFill>
                              <a:schemeClr val="tx1"/>
                            </a:solidFill>
                            <a:latin typeface="Cambria Math"/>
                            <a:cs typeface="Times New Roman" pitchFamily="18" charset="0"/>
                          </a:rPr>
                          <m:t>1</m:t>
                        </m:r>
                      </m:sub>
                    </m:sSub>
                    <m:r>
                      <a:rPr lang="en-US" sz="1950" i="1">
                        <a:solidFill>
                          <a:schemeClr val="tx1"/>
                        </a:solidFill>
                        <a:latin typeface="Cambria Math"/>
                        <a:cs typeface="Times New Roman" pitchFamily="18" charset="0"/>
                      </a:rPr>
                      <m:t>, </m:t>
                    </m:r>
                    <m:sSub>
                      <m:sSubPr>
                        <m:ctrlPr>
                          <a:rPr lang="en-US" sz="1950" i="1">
                            <a:solidFill>
                              <a:schemeClr val="tx1"/>
                            </a:solidFill>
                            <a:latin typeface="Cambria Math" panose="02040503050406030204" pitchFamily="18" charset="0"/>
                            <a:cs typeface="Times New Roman" pitchFamily="18" charset="0"/>
                          </a:rPr>
                        </m:ctrlPr>
                      </m:sSubPr>
                      <m:e>
                        <m:r>
                          <a:rPr lang="en-US" sz="1950" i="1">
                            <a:solidFill>
                              <a:schemeClr val="tx1"/>
                            </a:solidFill>
                            <a:latin typeface="Cambria Math"/>
                            <a:cs typeface="Times New Roman" pitchFamily="18" charset="0"/>
                          </a:rPr>
                          <m:t>𝑎</m:t>
                        </m:r>
                      </m:e>
                      <m:sub>
                        <m:r>
                          <a:rPr lang="en-US" sz="1950" i="1">
                            <a:solidFill>
                              <a:schemeClr val="tx1"/>
                            </a:solidFill>
                            <a:latin typeface="Cambria Math"/>
                            <a:cs typeface="Times New Roman" pitchFamily="18" charset="0"/>
                          </a:rPr>
                          <m:t>2</m:t>
                        </m:r>
                      </m:sub>
                    </m:sSub>
                  </m:oMath>
                </a14:m>
                <a:r>
                  <a:rPr lang="en-US" sz="1950">
                    <a:solidFill>
                      <a:schemeClr val="tx1"/>
                    </a:solidFill>
                    <a:latin typeface="+mj-lt"/>
                    <a:cs typeface="Times New Roman" pitchFamily="18" charset="0"/>
                  </a:rPr>
                  <a:t>,..</a:t>
                </a:r>
              </a:p>
              <a:p>
                <a:pPr algn="l"/>
                <a:r>
                  <a:rPr lang="en-US" sz="1950">
                    <a:solidFill>
                      <a:schemeClr val="tx1"/>
                    </a:solidFill>
                    <a:latin typeface="+mj-lt"/>
                    <a:cs typeface="Times New Roman" pitchFamily="18" charset="0"/>
                  </a:rPr>
                  <a:t>Bước 3: Tính trọng số </a:t>
                </a:r>
                <a14:m>
                  <m:oMath xmlns:m="http://schemas.openxmlformats.org/officeDocument/2006/math">
                    <m:sSub>
                      <m:sSubPr>
                        <m:ctrlPr>
                          <a:rPr lang="en-US" sz="1950" b="1" i="1">
                            <a:solidFill>
                              <a:schemeClr val="tx1"/>
                            </a:solidFill>
                            <a:latin typeface="Cambria Math" panose="02040503050406030204" pitchFamily="18" charset="0"/>
                          </a:rPr>
                        </m:ctrlPr>
                      </m:sSubPr>
                      <m:e>
                        <m:r>
                          <a:rPr lang="en-US" sz="1950" b="1" i="1">
                            <a:solidFill>
                              <a:schemeClr val="tx1"/>
                            </a:solidFill>
                            <a:latin typeface="Cambria Math" panose="02040503050406030204" pitchFamily="18" charset="0"/>
                          </a:rPr>
                          <m:t>𝝅</m:t>
                        </m:r>
                      </m:e>
                      <m:sub>
                        <m:r>
                          <a:rPr lang="en-US" sz="1950" b="1" i="1">
                            <a:solidFill>
                              <a:schemeClr val="tx1"/>
                            </a:solidFill>
                            <a:latin typeface="Cambria Math" panose="02040503050406030204" pitchFamily="18" charset="0"/>
                          </a:rPr>
                          <m:t>𝒙</m:t>
                        </m:r>
                      </m:sub>
                    </m:sSub>
                  </m:oMath>
                </a14:m>
                <a:r>
                  <a:rPr lang="en-US" sz="1950">
                    <a:solidFill>
                      <a:schemeClr val="tx1"/>
                    </a:solidFill>
                    <a:latin typeface="+mj-lt"/>
                    <a:cs typeface="Times New Roman" pitchFamily="18" charset="0"/>
                  </a:rPr>
                  <a:t>(z): dùng Gaussian kernel, điểm càng gần x thì trọng số càng cao. </a:t>
                </a:r>
                <a14:m>
                  <m:oMath xmlns:m="http://schemas.openxmlformats.org/officeDocument/2006/math">
                    <m:r>
                      <a:rPr lang="en-US" sz="1950" i="1">
                        <a:solidFill>
                          <a:schemeClr val="tx1"/>
                        </a:solidFill>
                        <a:latin typeface="Cambria Math" panose="02040503050406030204" pitchFamily="18" charset="0"/>
                        <a:ea typeface="Cambria Math"/>
                      </a:rPr>
                      <m:t>𝜎</m:t>
                    </m:r>
                  </m:oMath>
                </a14:m>
                <a:r>
                  <a:rPr lang="en-US" sz="1950">
                    <a:solidFill>
                      <a:schemeClr val="tx1"/>
                    </a:solidFill>
                    <a:latin typeface="+mj-lt"/>
                    <a:cs typeface="Times New Roman" pitchFamily="18" charset="0"/>
                  </a:rPr>
                  <a:t> </a:t>
                </a:r>
                <a:r>
                  <a:rPr lang="vi-VN" sz="1950">
                    <a:solidFill>
                      <a:schemeClr val="tx1"/>
                    </a:solidFill>
                    <a:latin typeface="+mj-lt"/>
                    <a:cs typeface="Times New Roman" pitchFamily="18" charset="0"/>
                  </a:rPr>
                  <a:t>Độ rộng vùng lân cận (điểm càng xa </a:t>
                </a:r>
                <a:r>
                  <a:rPr lang="en-US" sz="1950">
                    <a:solidFill>
                      <a:schemeClr val="tx1"/>
                    </a:solidFill>
                    <a:latin typeface="+mj-lt"/>
                    <a:cs typeface="Times New Roman" pitchFamily="18" charset="0"/>
                  </a:rPr>
                  <a:t>x</a:t>
                </a:r>
                <a:r>
                  <a:rPr lang="vi-VN" sz="1950">
                    <a:solidFill>
                      <a:schemeClr val="tx1"/>
                    </a:solidFill>
                    <a:latin typeface="+mj-lt"/>
                    <a:cs typeface="Times New Roman" pitchFamily="18" charset="0"/>
                  </a:rPr>
                  <a:t>, trọng số càng nhỏ).</a:t>
                </a:r>
                <a:endParaRPr lang="en-US" sz="1950">
                  <a:solidFill>
                    <a:schemeClr val="tx1"/>
                  </a:solidFill>
                  <a:latin typeface="+mj-lt"/>
                  <a:cs typeface="Times New Roman" pitchFamily="18" charset="0"/>
                </a:endParaRPr>
              </a:p>
              <a:p>
                <a:pPr algn="l"/>
                <a:endParaRPr lang="en-US" sz="1950">
                  <a:solidFill>
                    <a:schemeClr val="tx1"/>
                  </a:solidFill>
                  <a:latin typeface="+mj-lt"/>
                  <a:cs typeface="Times New Roman" pitchFamily="18" charset="0"/>
                </a:endParaRPr>
              </a:p>
              <a:p>
                <a:pPr algn="l"/>
                <a:endParaRPr lang="en-US" sz="1950">
                  <a:solidFill>
                    <a:schemeClr val="tx1"/>
                  </a:solidFill>
                  <a:latin typeface="+mj-lt"/>
                  <a:cs typeface="Times New Roman" pitchFamily="18" charset="0"/>
                </a:endParaRPr>
              </a:p>
              <a:p>
                <a:pPr algn="l"/>
                <a:endParaRPr lang="en-US" sz="1950">
                  <a:solidFill>
                    <a:schemeClr val="tx1"/>
                  </a:solidFill>
                  <a:latin typeface="+mj-lt"/>
                  <a:cs typeface="Times New Roman" pitchFamily="18" charset="0"/>
                </a:endParaRPr>
              </a:p>
              <a:p>
                <a:pPr algn="l"/>
                <a:r>
                  <a:rPr lang="en-US" sz="1950">
                    <a:solidFill>
                      <a:schemeClr val="tx1"/>
                    </a:solidFill>
                    <a:latin typeface="+mj-lt"/>
                    <a:cs typeface="Times New Roman" pitchFamily="18" charset="0"/>
                  </a:rPr>
                  <a:t>Bước 4: Huấn luyện mô hình tuyến tính g có trọng số g(z) = </a:t>
                </a:r>
                <a:r>
                  <a:rPr lang="pl-PL" sz="1950">
                    <a:latin typeface="+mj-lt"/>
                    <a:cs typeface="Times New Roman" pitchFamily="18" charset="0"/>
                  </a:rPr>
                  <a:t>​</a:t>
                </a:r>
                <a:r>
                  <a:rPr lang="en-US" sz="1950">
                    <a:solidFill>
                      <a:schemeClr val="tx1"/>
                    </a:solidFill>
                    <a:latin typeface="+mj-lt"/>
                    <a:cs typeface="Times New Roman" pitchFamily="18" charset="0"/>
                  </a:rPr>
                  <a:t> </a:t>
                </a:r>
                <a14:m>
                  <m:oMath xmlns:m="http://schemas.openxmlformats.org/officeDocument/2006/math">
                    <m:sSub>
                      <m:sSubPr>
                        <m:ctrlPr>
                          <a:rPr lang="en-US" sz="1950" i="1">
                            <a:solidFill>
                              <a:schemeClr val="tx1"/>
                            </a:solidFill>
                            <a:latin typeface="Cambria Math" panose="02040503050406030204" pitchFamily="18" charset="0"/>
                            <a:cs typeface="Times New Roman" pitchFamily="18" charset="0"/>
                          </a:rPr>
                        </m:ctrlPr>
                      </m:sSubPr>
                      <m:e>
                        <m:r>
                          <a:rPr lang="en-US" sz="1950" i="1">
                            <a:solidFill>
                              <a:schemeClr val="tx1"/>
                            </a:solidFill>
                            <a:latin typeface="Cambria Math" panose="02040503050406030204" pitchFamily="18" charset="0"/>
                            <a:cs typeface="Times New Roman" pitchFamily="18" charset="0"/>
                          </a:rPr>
                          <m:t>𝑤</m:t>
                        </m:r>
                      </m:e>
                      <m:sub>
                        <m:r>
                          <a:rPr lang="en-US" sz="1950" i="1">
                            <a:solidFill>
                              <a:schemeClr val="tx1"/>
                            </a:solidFill>
                            <a:latin typeface="Cambria Math" panose="02040503050406030204" pitchFamily="18" charset="0"/>
                            <a:cs typeface="Times New Roman" pitchFamily="18" charset="0"/>
                          </a:rPr>
                          <m:t>0</m:t>
                        </m:r>
                      </m:sub>
                    </m:sSub>
                  </m:oMath>
                </a14:m>
                <a:r>
                  <a:rPr lang="en-US" sz="1950">
                    <a:latin typeface="+mj-lt"/>
                    <a:cs typeface="Times New Roman" pitchFamily="18" charset="0"/>
                  </a:rPr>
                  <a:t> + </a:t>
                </a:r>
                <a14:m>
                  <m:oMath xmlns:m="http://schemas.openxmlformats.org/officeDocument/2006/math">
                    <m:sSub>
                      <m:sSubPr>
                        <m:ctrlPr>
                          <a:rPr lang="en-US" sz="1950" i="1">
                            <a:solidFill>
                              <a:schemeClr val="tx1"/>
                            </a:solidFill>
                            <a:latin typeface="Cambria Math" panose="02040503050406030204" pitchFamily="18" charset="0"/>
                            <a:cs typeface="Times New Roman" pitchFamily="18" charset="0"/>
                          </a:rPr>
                        </m:ctrlPr>
                      </m:sSubPr>
                      <m:e>
                        <m:r>
                          <a:rPr lang="en-US" sz="1950" i="1">
                            <a:solidFill>
                              <a:schemeClr val="tx1"/>
                            </a:solidFill>
                            <a:latin typeface="Cambria Math" panose="02040503050406030204" pitchFamily="18" charset="0"/>
                            <a:cs typeface="Times New Roman" pitchFamily="18" charset="0"/>
                          </a:rPr>
                          <m:t>𝑤</m:t>
                        </m:r>
                      </m:e>
                      <m:sub>
                        <m:r>
                          <a:rPr lang="en-US" sz="1950" i="1">
                            <a:solidFill>
                              <a:schemeClr val="tx1"/>
                            </a:solidFill>
                            <a:latin typeface="Cambria Math" panose="02040503050406030204" pitchFamily="18" charset="0"/>
                            <a:cs typeface="Times New Roman" pitchFamily="18" charset="0"/>
                          </a:rPr>
                          <m:t>1</m:t>
                        </m:r>
                      </m:sub>
                    </m:sSub>
                    <m:sSub>
                      <m:sSubPr>
                        <m:ctrlPr>
                          <a:rPr lang="en-US" sz="1950" i="1">
                            <a:solidFill>
                              <a:schemeClr val="tx1"/>
                            </a:solidFill>
                            <a:latin typeface="Cambria Math" panose="02040503050406030204" pitchFamily="18" charset="0"/>
                            <a:cs typeface="Times New Roman" pitchFamily="18" charset="0"/>
                          </a:rPr>
                        </m:ctrlPr>
                      </m:sSubPr>
                      <m:e>
                        <m:r>
                          <a:rPr lang="en-US" sz="1950" i="1">
                            <a:solidFill>
                              <a:schemeClr val="tx1"/>
                            </a:solidFill>
                            <a:latin typeface="Cambria Math" panose="02040503050406030204" pitchFamily="18" charset="0"/>
                            <a:cs typeface="Times New Roman" pitchFamily="18" charset="0"/>
                          </a:rPr>
                          <m:t>𝑎</m:t>
                        </m:r>
                      </m:e>
                      <m:sub>
                        <m:r>
                          <a:rPr lang="en-US" sz="1950" i="1">
                            <a:solidFill>
                              <a:schemeClr val="tx1"/>
                            </a:solidFill>
                            <a:latin typeface="Cambria Math" panose="02040503050406030204" pitchFamily="18" charset="0"/>
                            <a:cs typeface="Times New Roman" pitchFamily="18" charset="0"/>
                          </a:rPr>
                          <m:t>1</m:t>
                        </m:r>
                      </m:sub>
                    </m:sSub>
                    <m:r>
                      <a:rPr lang="en-US" sz="1950" i="1">
                        <a:solidFill>
                          <a:schemeClr val="tx1"/>
                        </a:solidFill>
                        <a:latin typeface="Cambria Math" panose="02040503050406030204" pitchFamily="18" charset="0"/>
                        <a:cs typeface="Times New Roman" pitchFamily="18" charset="0"/>
                      </a:rPr>
                      <m:t>+ …+</m:t>
                    </m:r>
                    <m:sSub>
                      <m:sSubPr>
                        <m:ctrlPr>
                          <a:rPr lang="en-US" sz="1950" i="1">
                            <a:solidFill>
                              <a:schemeClr val="tx1"/>
                            </a:solidFill>
                            <a:latin typeface="Cambria Math" panose="02040503050406030204" pitchFamily="18" charset="0"/>
                            <a:cs typeface="Times New Roman" pitchFamily="18" charset="0"/>
                          </a:rPr>
                        </m:ctrlPr>
                      </m:sSubPr>
                      <m:e>
                        <m:r>
                          <a:rPr lang="en-US" sz="1950" i="1">
                            <a:solidFill>
                              <a:schemeClr val="tx1"/>
                            </a:solidFill>
                            <a:latin typeface="Cambria Math" panose="02040503050406030204" pitchFamily="18" charset="0"/>
                            <a:cs typeface="Times New Roman" pitchFamily="18" charset="0"/>
                          </a:rPr>
                          <m:t>𝑤</m:t>
                        </m:r>
                      </m:e>
                      <m:sub>
                        <m:r>
                          <a:rPr lang="en-US" sz="1950" i="1">
                            <a:solidFill>
                              <a:schemeClr val="tx1"/>
                            </a:solidFill>
                            <a:latin typeface="Cambria Math" panose="02040503050406030204" pitchFamily="18" charset="0"/>
                            <a:cs typeface="Times New Roman" pitchFamily="18" charset="0"/>
                          </a:rPr>
                          <m:t>𝑑</m:t>
                        </m:r>
                      </m:sub>
                    </m:sSub>
                    <m:sSub>
                      <m:sSubPr>
                        <m:ctrlPr>
                          <a:rPr lang="en-US" sz="1950" i="1">
                            <a:solidFill>
                              <a:schemeClr val="tx1"/>
                            </a:solidFill>
                            <a:latin typeface="Cambria Math" panose="02040503050406030204" pitchFamily="18" charset="0"/>
                            <a:cs typeface="Times New Roman" pitchFamily="18" charset="0"/>
                          </a:rPr>
                        </m:ctrlPr>
                      </m:sSubPr>
                      <m:e>
                        <m:r>
                          <a:rPr lang="en-US" sz="1950" i="1">
                            <a:solidFill>
                              <a:schemeClr val="tx1"/>
                            </a:solidFill>
                            <a:latin typeface="Cambria Math" panose="02040503050406030204" pitchFamily="18" charset="0"/>
                            <a:cs typeface="Times New Roman" pitchFamily="18" charset="0"/>
                          </a:rPr>
                          <m:t>𝑎</m:t>
                        </m:r>
                      </m:e>
                      <m:sub>
                        <m:r>
                          <a:rPr lang="en-US" sz="1950" i="1">
                            <a:solidFill>
                              <a:schemeClr val="tx1"/>
                            </a:solidFill>
                            <a:latin typeface="Cambria Math" panose="02040503050406030204" pitchFamily="18" charset="0"/>
                            <a:cs typeface="Times New Roman" pitchFamily="18" charset="0"/>
                          </a:rPr>
                          <m:t>𝑑</m:t>
                        </m:r>
                      </m:sub>
                    </m:sSub>
                  </m:oMath>
                </a14:m>
                <a:br>
                  <a:rPr lang="pl-PL" sz="1950">
                    <a:latin typeface="+mj-lt"/>
                    <a:cs typeface="Times New Roman" pitchFamily="18" charset="0"/>
                  </a:rPr>
                </a:br>
                <a:r>
                  <a:rPr lang="en-US" sz="1950">
                    <a:solidFill>
                      <a:schemeClr val="tx1"/>
                    </a:solidFill>
                    <a:latin typeface="+mj-lt"/>
                    <a:cs typeface="Times New Roman" pitchFamily="18" charset="0"/>
                  </a:rPr>
                  <a:t> </a:t>
                </a:r>
              </a:p>
              <a:p>
                <a:pPr algn="l"/>
                <a:r>
                  <a:rPr lang="en-US" sz="1950">
                    <a:solidFill>
                      <a:schemeClr val="tx1"/>
                    </a:solidFill>
                    <a:latin typeface="+mj-lt"/>
                    <a:cs typeface="Times New Roman" pitchFamily="18" charset="0"/>
                  </a:rPr>
                  <a:t>Bước 5: </a:t>
                </a:r>
                <a:r>
                  <a:rPr lang="vi-VN" sz="1950">
                    <a:solidFill>
                      <a:schemeClr val="tx1"/>
                    </a:solidFill>
                    <a:latin typeface="+mj-lt"/>
                    <a:cs typeface="Times New Roman" pitchFamily="18" charset="0"/>
                  </a:rPr>
                  <a:t>Tối ưu hàm mục tiêu</a:t>
                </a:r>
                <a:r>
                  <a:rPr lang="en-US" sz="1950">
                    <a:solidFill>
                      <a:schemeClr val="tx1"/>
                    </a:solidFill>
                    <a:latin typeface="+mj-lt"/>
                    <a:cs typeface="Times New Roman" pitchFamily="18" charset="0"/>
                  </a:rPr>
                  <a:t> </a:t>
                </a:r>
                <a14:m>
                  <m:oMath xmlns:m="http://schemas.openxmlformats.org/officeDocument/2006/math">
                    <m:sSub>
                      <m:sSubPr>
                        <m:ctrlPr>
                          <a:rPr lang="en-US" sz="1950" b="1" i="1">
                            <a:solidFill>
                              <a:schemeClr val="tx1"/>
                            </a:solidFill>
                            <a:latin typeface="Cambria Math" panose="02040503050406030204" pitchFamily="18" charset="0"/>
                          </a:rPr>
                        </m:ctrlPr>
                      </m:sSubPr>
                      <m:e>
                        <m:func>
                          <m:funcPr>
                            <m:ctrlPr>
                              <a:rPr lang="en-US" sz="1950" b="1" i="1">
                                <a:solidFill>
                                  <a:schemeClr val="tx1"/>
                                </a:solidFill>
                                <a:latin typeface="Cambria Math" panose="02040503050406030204" pitchFamily="18" charset="0"/>
                              </a:rPr>
                            </m:ctrlPr>
                          </m:funcPr>
                          <m:fName>
                            <m:r>
                              <a:rPr lang="en-US" sz="1950" b="1" i="1">
                                <a:solidFill>
                                  <a:schemeClr val="tx1"/>
                                </a:solidFill>
                                <a:latin typeface="Cambria Math" panose="02040503050406030204" pitchFamily="18" charset="0"/>
                              </a:rPr>
                              <m:t>𝐚𝐫𝐠</m:t>
                            </m:r>
                          </m:fName>
                          <m:e>
                            <m:r>
                              <a:rPr lang="en-US" sz="1950" b="1" i="1">
                                <a:solidFill>
                                  <a:schemeClr val="tx1"/>
                                </a:solidFill>
                                <a:latin typeface="Cambria Math" panose="02040503050406030204" pitchFamily="18" charset="0"/>
                              </a:rPr>
                              <m:t>𝒎𝒊𝒏</m:t>
                            </m:r>
                          </m:e>
                        </m:func>
                      </m:e>
                      <m:sub>
                        <m:r>
                          <a:rPr lang="en-US" sz="1950" b="1" i="1">
                            <a:solidFill>
                              <a:schemeClr val="tx1"/>
                            </a:solidFill>
                            <a:latin typeface="Cambria Math" panose="02040503050406030204" pitchFamily="18" charset="0"/>
                          </a:rPr>
                          <m:t>𝒈</m:t>
                        </m:r>
                      </m:sub>
                    </m:sSub>
                    <m:r>
                      <a:rPr lang="en-US" sz="1950" b="1" i="1">
                        <a:solidFill>
                          <a:schemeClr val="tx1"/>
                        </a:solidFill>
                        <a:latin typeface="Cambria Math" panose="02040503050406030204" pitchFamily="18" charset="0"/>
                      </a:rPr>
                      <m:t> </m:t>
                    </m:r>
                    <m:r>
                      <a:rPr lang="en-US" sz="1950" b="1" i="1">
                        <a:solidFill>
                          <a:schemeClr val="tx1"/>
                        </a:solidFill>
                        <a:latin typeface="Cambria Math" panose="02040503050406030204" pitchFamily="18" charset="0"/>
                      </a:rPr>
                      <m:t>𝑳</m:t>
                    </m:r>
                    <m:d>
                      <m:dPr>
                        <m:ctrlPr>
                          <a:rPr lang="en-US" sz="1950" b="1" i="1">
                            <a:solidFill>
                              <a:schemeClr val="tx1"/>
                            </a:solidFill>
                            <a:latin typeface="Cambria Math" panose="02040503050406030204" pitchFamily="18" charset="0"/>
                          </a:rPr>
                        </m:ctrlPr>
                      </m:dPr>
                      <m:e>
                        <m:r>
                          <a:rPr lang="en-US" sz="1950" b="1" i="1">
                            <a:solidFill>
                              <a:schemeClr val="tx1"/>
                            </a:solidFill>
                            <a:latin typeface="Cambria Math" panose="02040503050406030204" pitchFamily="18" charset="0"/>
                          </a:rPr>
                          <m:t>𝒇</m:t>
                        </m:r>
                        <m:r>
                          <a:rPr lang="en-US" sz="1950" b="1" i="1">
                            <a:solidFill>
                              <a:schemeClr val="tx1"/>
                            </a:solidFill>
                            <a:latin typeface="Cambria Math" panose="02040503050406030204" pitchFamily="18" charset="0"/>
                          </a:rPr>
                          <m:t>, </m:t>
                        </m:r>
                        <m:r>
                          <a:rPr lang="en-US" sz="1950" b="1" i="1">
                            <a:solidFill>
                              <a:schemeClr val="tx1"/>
                            </a:solidFill>
                            <a:latin typeface="Cambria Math" panose="02040503050406030204" pitchFamily="18" charset="0"/>
                          </a:rPr>
                          <m:t>𝒈</m:t>
                        </m:r>
                        <m:r>
                          <a:rPr lang="en-US" sz="1950" b="1" i="1">
                            <a:solidFill>
                              <a:schemeClr val="tx1"/>
                            </a:solidFill>
                            <a:latin typeface="Cambria Math" panose="02040503050406030204" pitchFamily="18" charset="0"/>
                          </a:rPr>
                          <m:t>, </m:t>
                        </m:r>
                        <m:sSub>
                          <m:sSubPr>
                            <m:ctrlPr>
                              <a:rPr lang="en-US" sz="1950" b="1" i="1">
                                <a:solidFill>
                                  <a:schemeClr val="tx1"/>
                                </a:solidFill>
                                <a:latin typeface="Cambria Math" panose="02040503050406030204" pitchFamily="18" charset="0"/>
                              </a:rPr>
                            </m:ctrlPr>
                          </m:sSubPr>
                          <m:e>
                            <m:r>
                              <a:rPr lang="en-US" sz="1950" b="1" i="1">
                                <a:solidFill>
                                  <a:schemeClr val="tx1"/>
                                </a:solidFill>
                                <a:latin typeface="Cambria Math" panose="02040503050406030204" pitchFamily="18" charset="0"/>
                              </a:rPr>
                              <m:t>𝝅</m:t>
                            </m:r>
                          </m:e>
                          <m:sub>
                            <m:r>
                              <a:rPr lang="en-US" sz="1950" b="1" i="1">
                                <a:solidFill>
                                  <a:schemeClr val="tx1"/>
                                </a:solidFill>
                                <a:latin typeface="Cambria Math" panose="02040503050406030204" pitchFamily="18" charset="0"/>
                              </a:rPr>
                              <m:t>𝒙</m:t>
                            </m:r>
                          </m:sub>
                        </m:sSub>
                      </m:e>
                    </m:d>
                    <m:r>
                      <a:rPr lang="en-US" sz="1950" b="1" i="1">
                        <a:solidFill>
                          <a:schemeClr val="tx1"/>
                        </a:solidFill>
                        <a:latin typeface="Cambria Math" panose="02040503050406030204" pitchFamily="18" charset="0"/>
                      </a:rPr>
                      <m:t>+ </m:t>
                    </m:r>
                    <m:r>
                      <a:rPr lang="en-US" sz="1950" b="1" i="1">
                        <a:solidFill>
                          <a:schemeClr val="tx1"/>
                        </a:solidFill>
                        <a:latin typeface="Cambria Math" panose="02040503050406030204" pitchFamily="18" charset="0"/>
                      </a:rPr>
                      <m:t>𝜴</m:t>
                    </m:r>
                    <m:r>
                      <a:rPr lang="en-US" sz="1950" b="1" i="1">
                        <a:solidFill>
                          <a:schemeClr val="tx1"/>
                        </a:solidFill>
                        <a:latin typeface="Cambria Math" panose="02040503050406030204" pitchFamily="18" charset="0"/>
                      </a:rPr>
                      <m:t>(</m:t>
                    </m:r>
                    <m:r>
                      <a:rPr lang="en-US" sz="1950" b="1" i="1">
                        <a:solidFill>
                          <a:schemeClr val="tx1"/>
                        </a:solidFill>
                        <a:latin typeface="Cambria Math" panose="02040503050406030204" pitchFamily="18" charset="0"/>
                      </a:rPr>
                      <m:t>𝒈</m:t>
                    </m:r>
                    <m:r>
                      <a:rPr lang="en-US" sz="1950" b="1" i="1">
                        <a:solidFill>
                          <a:schemeClr val="tx1"/>
                        </a:solidFill>
                        <a:latin typeface="Cambria Math" panose="02040503050406030204" pitchFamily="18" charset="0"/>
                      </a:rPr>
                      <m:t>)</m:t>
                    </m:r>
                  </m:oMath>
                </a14:m>
                <a:endParaRPr lang="en-US" sz="1950">
                  <a:solidFill>
                    <a:schemeClr val="tx1"/>
                  </a:solidFill>
                  <a:latin typeface="+mj-lt"/>
                  <a:cs typeface="Times New Roman" pitchFamily="18" charset="0"/>
                </a:endParaRPr>
              </a:p>
              <a:p>
                <a:pPr algn="l"/>
                <a:r>
                  <a:rPr lang="en-US" sz="1950">
                    <a:solidFill>
                      <a:schemeClr val="tx1"/>
                    </a:solidFill>
                    <a:latin typeface="+mj-lt"/>
                    <a:cs typeface="Times New Roman" pitchFamily="18" charset="0"/>
                  </a:rPr>
                  <a:t>`</a:t>
                </a:r>
              </a:p>
              <a:p>
                <a:pPr algn="l"/>
                <a:endParaRPr lang="en-US" sz="1950">
                  <a:solidFill>
                    <a:schemeClr val="tx1"/>
                  </a:solidFill>
                  <a:latin typeface="+mj-lt"/>
                  <a:cs typeface="Times New Roman" pitchFamily="18" charset="0"/>
                </a:endParaRPr>
              </a:p>
              <a:p>
                <a:pPr algn="l"/>
                <a:endParaRPr lang="en-US" sz="1950">
                  <a:solidFill>
                    <a:schemeClr val="tx1"/>
                  </a:solidFill>
                  <a:latin typeface="+mj-lt"/>
                  <a:cs typeface="Times New Roman" pitchFamily="18" charset="0"/>
                </a:endParaRPr>
              </a:p>
              <a:p>
                <a:pPr algn="l"/>
                <a:endParaRPr lang="en-US" sz="1950">
                  <a:solidFill>
                    <a:schemeClr val="tx1"/>
                  </a:solidFill>
                  <a:latin typeface="+mj-lt"/>
                  <a:cs typeface="Times New Roman" pitchFamily="18" charset="0"/>
                </a:endParaRPr>
              </a:p>
              <a:p>
                <a:pPr algn="l"/>
                <a:endParaRPr lang="en-US" sz="1950">
                  <a:solidFill>
                    <a:schemeClr val="tx1"/>
                  </a:solidFill>
                  <a:latin typeface="+mj-lt"/>
                  <a:cs typeface="Times New Roman" pitchFamily="18" charset="0"/>
                </a:endParaRPr>
              </a:p>
              <a:p>
                <a:endParaRPr lang="vi-VN" sz="1950">
                  <a:latin typeface="+mj-lt"/>
                  <a:cs typeface="Times New Roman" pitchFamily="18" charset="0"/>
                </a:endParaRPr>
              </a:p>
              <a:p>
                <a:pPr algn="l"/>
                <a:r>
                  <a:rPr lang="en-US" sz="1950">
                    <a:latin typeface="+mj-lt"/>
                    <a:cs typeface="Times New Roman" pitchFamily="18" charset="0"/>
                  </a:rPr>
                  <a:t>Ví dụ</a:t>
                </a:r>
              </a:p>
              <a:p>
                <a:pPr algn="l"/>
                <a:r>
                  <a:rPr lang="vi-VN" sz="1950">
                    <a:latin typeface="+mj-lt"/>
                    <a:cs typeface="Times New Roman" pitchFamily="18" charset="0"/>
                  </a:rPr>
                  <a:t>Dạng 1: g(z) = w₀ + w₁</a:t>
                </a:r>
                <a:r>
                  <a:rPr lang="en-US" sz="1950">
                    <a:latin typeface="+mj-lt"/>
                    <a:cs typeface="Times New Roman" pitchFamily="18" charset="0"/>
                  </a:rPr>
                  <a:t>a</a:t>
                </a:r>
                <a:r>
                  <a:rPr lang="vi-VN" sz="1950">
                    <a:latin typeface="+mj-lt"/>
                    <a:cs typeface="Times New Roman" pitchFamily="18" charset="0"/>
                  </a:rPr>
                  <a:t>₁ + w₂</a:t>
                </a:r>
                <a:r>
                  <a:rPr lang="en-US" sz="1950">
                    <a:latin typeface="+mj-lt"/>
                    <a:cs typeface="Times New Roman" pitchFamily="18" charset="0"/>
                  </a:rPr>
                  <a:t>a</a:t>
                </a:r>
                <a:r>
                  <a:rPr lang="vi-VN" sz="1950">
                    <a:latin typeface="+mj-lt"/>
                    <a:cs typeface="Times New Roman" pitchFamily="18" charset="0"/>
                  </a:rPr>
                  <a:t>₂ (đủ 2 features)</a:t>
                </a:r>
              </a:p>
              <a:p>
                <a:pPr algn="l"/>
                <a:r>
                  <a:rPr lang="vi-VN" sz="1950">
                    <a:latin typeface="+mj-lt"/>
                    <a:cs typeface="Times New Roman" pitchFamily="18" charset="0"/>
                  </a:rPr>
                  <a:t>Dạng 2: g(z) = w₀ + w₁</a:t>
                </a:r>
                <a:r>
                  <a:rPr lang="en-US" sz="1950">
                    <a:latin typeface="+mj-lt"/>
                    <a:cs typeface="Times New Roman" pitchFamily="18" charset="0"/>
                  </a:rPr>
                  <a:t>a</a:t>
                </a:r>
                <a:r>
                  <a:rPr lang="vi-VN" sz="1950">
                    <a:latin typeface="+mj-lt"/>
                    <a:cs typeface="Times New Roman" pitchFamily="18" charset="0"/>
                  </a:rPr>
                  <a:t>₁ (bỏ </a:t>
                </a:r>
                <a:r>
                  <a:rPr lang="en-US" sz="1950">
                    <a:latin typeface="+mj-lt"/>
                    <a:cs typeface="Times New Roman" pitchFamily="18" charset="0"/>
                  </a:rPr>
                  <a:t>a</a:t>
                </a:r>
                <a:r>
                  <a:rPr lang="vi-VN" sz="1950">
                    <a:latin typeface="+mj-lt"/>
                    <a:cs typeface="Times New Roman" pitchFamily="18" charset="0"/>
                  </a:rPr>
                  <a:t>₂)</a:t>
                </a:r>
              </a:p>
              <a:p>
                <a:pPr algn="l"/>
                <a:r>
                  <a:rPr lang="vi-VN" sz="1950">
                    <a:latin typeface="+mj-lt"/>
                    <a:cs typeface="Times New Roman" pitchFamily="18" charset="0"/>
                  </a:rPr>
                  <a:t>Dạng 3: g(z) = w₀ + w₂</a:t>
                </a:r>
                <a:r>
                  <a:rPr lang="en-US" sz="1950">
                    <a:latin typeface="+mj-lt"/>
                    <a:cs typeface="Times New Roman" pitchFamily="18" charset="0"/>
                  </a:rPr>
                  <a:t>b</a:t>
                </a:r>
                <a:r>
                  <a:rPr lang="vi-VN" sz="1950">
                    <a:latin typeface="+mj-lt"/>
                    <a:cs typeface="Times New Roman" pitchFamily="18" charset="0"/>
                  </a:rPr>
                  <a:t>₂ (bỏ </a:t>
                </a:r>
                <a:r>
                  <a:rPr lang="en-US" sz="1950">
                    <a:latin typeface="+mj-lt"/>
                    <a:cs typeface="Times New Roman" pitchFamily="18" charset="0"/>
                  </a:rPr>
                  <a:t>b</a:t>
                </a:r>
                <a:r>
                  <a:rPr lang="vi-VN" sz="1950">
                    <a:latin typeface="+mj-lt"/>
                    <a:cs typeface="Times New Roman" pitchFamily="18" charset="0"/>
                  </a:rPr>
                  <a:t>₁)</a:t>
                </a:r>
              </a:p>
              <a:p>
                <a:pPr algn="l"/>
                <a:r>
                  <a:rPr lang="vi-VN" sz="1950" b="1">
                    <a:latin typeface="+mj-lt"/>
                    <a:cs typeface="Times New Roman" pitchFamily="18" charset="0"/>
                  </a:rPr>
                  <a:t>Cách chọn</a:t>
                </a:r>
                <a:r>
                  <a:rPr lang="vi-VN" sz="1950">
                    <a:latin typeface="+mj-lt"/>
                    <a:cs typeface="Times New Roman" pitchFamily="18" charset="0"/>
                  </a:rPr>
                  <a:t>: Tính tổng phạt cho từng dạng → chọn dạng có tổng nhỏ nhất.</a:t>
                </a:r>
                <a:endParaRPr lang="en-US" sz="1950">
                  <a:latin typeface="+mj-lt"/>
                  <a:cs typeface="Times New Roman" pitchFamily="18" charset="0"/>
                </a:endParaRPr>
              </a:p>
              <a:p>
                <a:pPr algn="l"/>
                <a:endParaRPr lang="en-US" sz="1950">
                  <a:latin typeface="+mj-lt"/>
                  <a:cs typeface="Times New Roman" pitchFamily="18" charset="0"/>
                </a:endParaRPr>
              </a:p>
              <a:p>
                <a:pPr algn="l"/>
                <a:r>
                  <a:rPr lang="en-US" sz="2100"/>
                  <a:t>Giả sử sau khi tính toán, bạn có kết quả:</a:t>
                </a:r>
              </a:p>
              <a:p>
                <a:pPr algn="l"/>
                <a:r>
                  <a:rPr lang="en-US" sz="2100" b="1"/>
                  <a:t>Dạng 1</a:t>
                </a:r>
                <a:r>
                  <a:rPr lang="en-US" sz="2100"/>
                  <a:t>: g(z)=0.4 + </a:t>
                </a:r>
                <a14:m>
                  <m:oMath xmlns:m="http://schemas.openxmlformats.org/officeDocument/2006/math">
                    <m:sSub>
                      <m:sSubPr>
                        <m:ctrlPr>
                          <a:rPr lang="en-US" sz="2100" i="1">
                            <a:latin typeface="Cambria Math" panose="02040503050406030204" pitchFamily="18" charset="0"/>
                          </a:rPr>
                        </m:ctrlPr>
                      </m:sSubPr>
                      <m:e>
                        <m:r>
                          <a:rPr lang="en-US" sz="2100" i="1">
                            <a:latin typeface="Cambria Math"/>
                          </a:rPr>
                          <m:t>0.5</m:t>
                        </m:r>
                      </m:e>
                      <m:sub>
                        <m:sSub>
                          <m:sSubPr>
                            <m:ctrlPr>
                              <a:rPr lang="en-US" sz="2100" i="1">
                                <a:latin typeface="Cambria Math" panose="02040503050406030204" pitchFamily="18" charset="0"/>
                              </a:rPr>
                            </m:ctrlPr>
                          </m:sSubPr>
                          <m:e>
                            <m:r>
                              <a:rPr lang="en-US" sz="2100" i="1">
                                <a:latin typeface="Cambria Math"/>
                              </a:rPr>
                              <m:t>𝑎</m:t>
                            </m:r>
                          </m:e>
                          <m:sub>
                            <m:r>
                              <a:rPr lang="en-US" sz="2100" i="1">
                                <a:latin typeface="Cambria Math"/>
                              </a:rPr>
                              <m:t>1</m:t>
                            </m:r>
                          </m:sub>
                        </m:sSub>
                      </m:sub>
                    </m:sSub>
                  </m:oMath>
                </a14:m>
                <a:r>
                  <a:rPr lang="en-US" sz="2100"/>
                  <a:t> +  </a:t>
                </a:r>
                <a14:m>
                  <m:oMath xmlns:m="http://schemas.openxmlformats.org/officeDocument/2006/math">
                    <m:sSub>
                      <m:sSubPr>
                        <m:ctrlPr>
                          <a:rPr lang="en-US" sz="2100" i="1">
                            <a:latin typeface="Cambria Math" panose="02040503050406030204" pitchFamily="18" charset="0"/>
                          </a:rPr>
                        </m:ctrlPr>
                      </m:sSubPr>
                      <m:e>
                        <m:r>
                          <a:rPr lang="en-US" sz="2100" i="1">
                            <a:latin typeface="Cambria Math"/>
                          </a:rPr>
                          <m:t>0.2</m:t>
                        </m:r>
                      </m:e>
                      <m:sub>
                        <m:sSub>
                          <m:sSubPr>
                            <m:ctrlPr>
                              <a:rPr lang="en-US" sz="2100" i="1">
                                <a:latin typeface="Cambria Math" panose="02040503050406030204" pitchFamily="18" charset="0"/>
                              </a:rPr>
                            </m:ctrlPr>
                          </m:sSubPr>
                          <m:e>
                            <m:r>
                              <a:rPr lang="en-US" sz="2100" i="1">
                                <a:latin typeface="Cambria Math"/>
                              </a:rPr>
                              <m:t>𝑎</m:t>
                            </m:r>
                          </m:e>
                          <m:sub>
                            <m:r>
                              <a:rPr lang="en-US" sz="2100" i="1">
                                <a:latin typeface="Cambria Math"/>
                              </a:rPr>
                              <m:t>2</m:t>
                            </m:r>
                          </m:sub>
                        </m:sSub>
                      </m:sub>
                    </m:sSub>
                  </m:oMath>
                </a14:m>
                <a:r>
                  <a:rPr lang="en-US" sz="2100"/>
                  <a:t>​ (tổng phạt = 0.086)</a:t>
                </a:r>
              </a:p>
              <a:p>
                <a:pPr algn="l"/>
                <a:r>
                  <a:rPr lang="en-US" sz="2100" b="1"/>
                  <a:t>Dạng 2</a:t>
                </a:r>
                <a:r>
                  <a:rPr lang="en-US" sz="2100"/>
                  <a:t>: g(z)=0.5 + </a:t>
                </a:r>
                <a14:m>
                  <m:oMath xmlns:m="http://schemas.openxmlformats.org/officeDocument/2006/math">
                    <m:sSub>
                      <m:sSubPr>
                        <m:ctrlPr>
                          <a:rPr lang="en-US" sz="2100" i="1">
                            <a:latin typeface="Cambria Math" panose="02040503050406030204" pitchFamily="18" charset="0"/>
                          </a:rPr>
                        </m:ctrlPr>
                      </m:sSubPr>
                      <m:e>
                        <m:r>
                          <a:rPr lang="en-US" sz="2100" i="1">
                            <a:latin typeface="Cambria Math"/>
                          </a:rPr>
                          <m:t>0.6</m:t>
                        </m:r>
                      </m:e>
                      <m:sub>
                        <m:sSub>
                          <m:sSubPr>
                            <m:ctrlPr>
                              <a:rPr lang="en-US" sz="2100" i="1">
                                <a:latin typeface="Cambria Math" panose="02040503050406030204" pitchFamily="18" charset="0"/>
                              </a:rPr>
                            </m:ctrlPr>
                          </m:sSubPr>
                          <m:e>
                            <m:r>
                              <a:rPr lang="en-US" sz="2100" i="1">
                                <a:latin typeface="Cambria Math"/>
                              </a:rPr>
                              <m:t>𝑎</m:t>
                            </m:r>
                          </m:e>
                          <m:sub>
                            <m:r>
                              <a:rPr lang="en-US" sz="2100" i="1">
                                <a:latin typeface="Cambria Math"/>
                              </a:rPr>
                              <m:t>1</m:t>
                            </m:r>
                          </m:sub>
                        </m:sSub>
                      </m:sub>
                    </m:sSub>
                    <m:r>
                      <a:rPr lang="en-US" sz="2100" i="1">
                        <a:latin typeface="Cambria Math"/>
                      </a:rPr>
                      <m:t> </m:t>
                    </m:r>
                  </m:oMath>
                </a14:m>
                <a:r>
                  <a:rPr lang="en-US" sz="2100"/>
                  <a:t> (tổng phạt = 0.090)</a:t>
                </a:r>
              </a:p>
              <a:p>
                <a:pPr algn="l"/>
                <a:r>
                  <a:rPr lang="en-US" sz="2100" b="1"/>
                  <a:t>Dạng 3</a:t>
                </a:r>
                <a:r>
                  <a:rPr lang="en-US" sz="2100"/>
                  <a:t>: g(z)=0.3 + </a:t>
                </a:r>
                <a14:m>
                  <m:oMath xmlns:m="http://schemas.openxmlformats.org/officeDocument/2006/math">
                    <m:sSub>
                      <m:sSubPr>
                        <m:ctrlPr>
                          <a:rPr lang="en-US" sz="2100" i="1">
                            <a:latin typeface="Cambria Math" panose="02040503050406030204" pitchFamily="18" charset="0"/>
                          </a:rPr>
                        </m:ctrlPr>
                      </m:sSubPr>
                      <m:e>
                        <m:r>
                          <a:rPr lang="en-US" sz="2100" i="1">
                            <a:latin typeface="Cambria Math"/>
                          </a:rPr>
                          <m:t>0.1</m:t>
                        </m:r>
                      </m:e>
                      <m:sub>
                        <m:sSub>
                          <m:sSubPr>
                            <m:ctrlPr>
                              <a:rPr lang="en-US" sz="2100" i="1">
                                <a:latin typeface="Cambria Math" panose="02040503050406030204" pitchFamily="18" charset="0"/>
                              </a:rPr>
                            </m:ctrlPr>
                          </m:sSubPr>
                          <m:e>
                            <m:r>
                              <a:rPr lang="en-US" sz="2100" i="1">
                                <a:latin typeface="Cambria Math"/>
                              </a:rPr>
                              <m:t>𝑎</m:t>
                            </m:r>
                          </m:e>
                          <m:sub>
                            <m:r>
                              <a:rPr lang="en-US" sz="2100" i="1">
                                <a:latin typeface="Cambria Math"/>
                              </a:rPr>
                              <m:t>2</m:t>
                            </m:r>
                          </m:sub>
                        </m:sSub>
                      </m:sub>
                    </m:sSub>
                  </m:oMath>
                </a14:m>
                <a:r>
                  <a:rPr lang="en-US" sz="2100"/>
                  <a:t>(tổng phạt = 0.122)</a:t>
                </a:r>
              </a:p>
              <a:p>
                <a:pPr algn="l"/>
                <a:r>
                  <a:rPr lang="en-US" sz="2100"/>
                  <a:t>=&gt; Chọn dạng 1 ví có tổng phạt nhỏ nhất</a:t>
                </a:r>
              </a:p>
              <a:p>
                <a:pPr algn="l"/>
                <a:endParaRPr lang="en-US" sz="2100"/>
              </a:p>
              <a:p>
                <a:pPr algn="l"/>
                <a:endParaRPr lang="en-US" sz="2100"/>
              </a:p>
              <a:p>
                <a:pPr algn="l"/>
                <a:endParaRPr lang="vi-VN" sz="1950">
                  <a:latin typeface="+mj-lt"/>
                  <a:cs typeface="Times New Roman" pitchFamily="18" charset="0"/>
                </a:endParaRPr>
              </a:p>
              <a:p>
                <a:pPr algn="l"/>
                <a:endParaRPr lang="en-US" sz="1950">
                  <a:solidFill>
                    <a:schemeClr val="tx1"/>
                  </a:solidFill>
                  <a:latin typeface="Times New Roman" pitchFamily="18" charset="0"/>
                  <a:cs typeface="Times New Roman" pitchFamily="18" charset="0"/>
                </a:endParaRPr>
              </a:p>
              <a:p>
                <a:pPr algn="l"/>
                <a:endParaRPr lang="en-US" sz="1950">
                  <a:solidFill>
                    <a:schemeClr val="tx1"/>
                  </a:solidFill>
                  <a:latin typeface="Times New Roman" pitchFamily="18" charset="0"/>
                  <a:cs typeface="Times New Roman" pitchFamily="18" charset="0"/>
                </a:endParaRPr>
              </a:p>
              <a:p>
                <a:pPr algn="l"/>
                <a:endParaRPr lang="en-US" sz="1950">
                  <a:solidFill>
                    <a:schemeClr val="tx1"/>
                  </a:solidFill>
                  <a:latin typeface="Times New Roman" pitchFamily="18" charset="0"/>
                  <a:cs typeface="Times New Roman" pitchFamily="18" charset="0"/>
                </a:endParaRPr>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2527584" y="1141038"/>
                <a:ext cx="13393488" cy="8863002"/>
              </a:xfrm>
              <a:blipFill>
                <a:blip r:embed="rId3"/>
                <a:stretch>
                  <a:fillRect l="-455" t="-619"/>
                </a:stretch>
              </a:blipFill>
            </p:spPr>
            <p:txBody>
              <a:bodyPr/>
              <a:lstStyle/>
              <a:p>
                <a:r>
                  <a:rPr lang="vi-VN">
                    <a:noFill/>
                  </a:rPr>
                  <a:t> </a:t>
                </a:r>
              </a:p>
            </p:txBody>
          </p:sp>
        </mc:Fallback>
      </mc:AlternateContent>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622" y="2335188"/>
            <a:ext cx="5129213"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621" y="4279404"/>
            <a:ext cx="731520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reeform 2">
            <a:extLst>
              <a:ext uri="{FF2B5EF4-FFF2-40B4-BE49-F238E27FC236}">
                <a16:creationId xmlns:a16="http://schemas.microsoft.com/office/drawing/2014/main" id="{21BB2471-0474-5DFE-6A1E-D928B637DBD6}"/>
              </a:ext>
            </a:extLst>
          </p:cNvPr>
          <p:cNvSpPr/>
          <p:nvPr/>
        </p:nvSpPr>
        <p:spPr>
          <a:xfrm>
            <a:off x="-1624448" y="8301539"/>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6"/>
            <a:stretch>
              <a:fillRect/>
            </a:stretch>
          </a:blipFill>
        </p:spPr>
        <p:txBody>
          <a:bodyPr/>
          <a:lstStyle/>
          <a:p>
            <a:endParaRPr lang="vi-VN"/>
          </a:p>
        </p:txBody>
      </p:sp>
      <p:sp>
        <p:nvSpPr>
          <p:cNvPr id="5" name="Freeform 15">
            <a:extLst>
              <a:ext uri="{FF2B5EF4-FFF2-40B4-BE49-F238E27FC236}">
                <a16:creationId xmlns:a16="http://schemas.microsoft.com/office/drawing/2014/main" id="{52B593F5-3223-03FE-F7FE-8AB655AC73D1}"/>
              </a:ext>
            </a:extLst>
          </p:cNvPr>
          <p:cNvSpPr/>
          <p:nvPr/>
        </p:nvSpPr>
        <p:spPr>
          <a:xfrm>
            <a:off x="15724064" y="-2362671"/>
            <a:ext cx="5033871" cy="4989825"/>
          </a:xfrm>
          <a:custGeom>
            <a:avLst/>
            <a:gdLst/>
            <a:ahLst/>
            <a:cxnLst/>
            <a:rect l="l" t="t" r="r" b="b"/>
            <a:pathLst>
              <a:path w="5033871" h="4989825">
                <a:moveTo>
                  <a:pt x="0" y="0"/>
                </a:moveTo>
                <a:lnTo>
                  <a:pt x="5033872" y="0"/>
                </a:lnTo>
                <a:lnTo>
                  <a:pt x="5033872" y="4989824"/>
                </a:lnTo>
                <a:lnTo>
                  <a:pt x="0" y="4989824"/>
                </a:lnTo>
                <a:lnTo>
                  <a:pt x="0" y="0"/>
                </a:lnTo>
                <a:close/>
              </a:path>
            </a:pathLst>
          </a:custGeom>
          <a:blipFill>
            <a:blip r:embed="rId7">
              <a:alphaModFix amt="31999"/>
            </a:blip>
            <a:stretch>
              <a:fillRect/>
            </a:stretch>
          </a:blipFill>
        </p:spPr>
        <p:txBody>
          <a:bodyPr/>
          <a:lstStyle/>
          <a:p>
            <a:endParaRPr lang="vi-VN"/>
          </a:p>
        </p:txBody>
      </p:sp>
      <p:sp>
        <p:nvSpPr>
          <p:cNvPr id="6" name="Freeform 7">
            <a:extLst>
              <a:ext uri="{FF2B5EF4-FFF2-40B4-BE49-F238E27FC236}">
                <a16:creationId xmlns:a16="http://schemas.microsoft.com/office/drawing/2014/main" id="{0411585B-B081-474A-A510-FBD05660C3DB}"/>
              </a:ext>
            </a:extLst>
          </p:cNvPr>
          <p:cNvSpPr/>
          <p:nvPr/>
        </p:nvSpPr>
        <p:spPr>
          <a:xfrm>
            <a:off x="-6288" y="-65782"/>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8"/>
            <a:stretch>
              <a:fillRect/>
            </a:stretch>
          </a:blipFill>
        </p:spPr>
        <p:txBody>
          <a:bodyPr/>
          <a:lstStyle/>
          <a:p>
            <a:endParaRPr lang="vi-VN"/>
          </a:p>
        </p:txBody>
      </p:sp>
      <p:sp>
        <p:nvSpPr>
          <p:cNvPr id="7" name="Freeform 8">
            <a:extLst>
              <a:ext uri="{FF2B5EF4-FFF2-40B4-BE49-F238E27FC236}">
                <a16:creationId xmlns:a16="http://schemas.microsoft.com/office/drawing/2014/main" id="{552EE405-9B60-F3E8-D60A-A2E3C28713BD}"/>
              </a:ext>
            </a:extLst>
          </p:cNvPr>
          <p:cNvSpPr/>
          <p:nvPr/>
        </p:nvSpPr>
        <p:spPr>
          <a:xfrm>
            <a:off x="15565407" y="7907022"/>
            <a:ext cx="4282820" cy="4084740"/>
          </a:xfrm>
          <a:custGeom>
            <a:avLst/>
            <a:gdLst/>
            <a:ahLst/>
            <a:cxnLst/>
            <a:rect l="l" t="t" r="r" b="b"/>
            <a:pathLst>
              <a:path w="4282820" h="4084740">
                <a:moveTo>
                  <a:pt x="0" y="0"/>
                </a:moveTo>
                <a:lnTo>
                  <a:pt x="4282821" y="0"/>
                </a:lnTo>
                <a:lnTo>
                  <a:pt x="4282821" y="4084740"/>
                </a:lnTo>
                <a:lnTo>
                  <a:pt x="0" y="4084740"/>
                </a:lnTo>
                <a:lnTo>
                  <a:pt x="0" y="0"/>
                </a:lnTo>
                <a:close/>
              </a:path>
            </a:pathLst>
          </a:custGeom>
          <a:blipFill>
            <a:blip r:embed="rId9"/>
            <a:stretch>
              <a:fillRect/>
            </a:stretch>
          </a:blipFill>
        </p:spPr>
        <p:txBody>
          <a:bodyPr/>
          <a:lstStyle/>
          <a:p>
            <a:endParaRPr lang="vi-VN"/>
          </a:p>
        </p:txBody>
      </p:sp>
      <p:sp>
        <p:nvSpPr>
          <p:cNvPr id="8" name="TextBox 30">
            <a:extLst>
              <a:ext uri="{FF2B5EF4-FFF2-40B4-BE49-F238E27FC236}">
                <a16:creationId xmlns:a16="http://schemas.microsoft.com/office/drawing/2014/main" id="{48410D8E-240F-9DC5-6516-B1CBFE072271}"/>
              </a:ext>
            </a:extLst>
          </p:cNvPr>
          <p:cNvSpPr txBox="1"/>
          <p:nvPr/>
        </p:nvSpPr>
        <p:spPr>
          <a:xfrm>
            <a:off x="1590809" y="-8603"/>
            <a:ext cx="7601564" cy="1121204"/>
          </a:xfrm>
          <a:prstGeom prst="rect">
            <a:avLst/>
          </a:prstGeom>
        </p:spPr>
        <p:txBody>
          <a:bodyPr lIns="0" tIns="0" rIns="0" bIns="0" rtlCol="0" anchor="t">
            <a:spAutoFit/>
          </a:bodyPr>
          <a:lstStyle/>
          <a:p>
            <a:pPr algn="l">
              <a:lnSpc>
                <a:spcPts val="9215"/>
              </a:lnSpc>
            </a:pPr>
            <a:r>
              <a:rPr lang="en-US" sz="6582" b="1">
                <a:solidFill>
                  <a:srgbClr val="5062C6"/>
                </a:solidFill>
                <a:latin typeface="Poppins Ultra-Bold"/>
                <a:ea typeface="Poppins Ultra-Bold"/>
                <a:cs typeface="Poppins Ultra-Bold"/>
                <a:sym typeface="Poppins Ultra-Bold"/>
              </a:rPr>
              <a:t>LIME</a:t>
            </a:r>
          </a:p>
        </p:txBody>
      </p:sp>
    </p:spTree>
    <p:extLst>
      <p:ext uri="{BB962C8B-B14F-4D97-AF65-F5344CB8AC3E}">
        <p14:creationId xmlns:p14="http://schemas.microsoft.com/office/powerpoint/2010/main" val="731146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A19F3-82FF-0F52-9FA2-F26D59CB3D9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A0A5285-B804-05BD-9C52-9448C341F3CD}"/>
              </a:ext>
            </a:extLst>
          </p:cNvPr>
          <p:cNvPicPr>
            <a:picLocks noChangeAspect="1"/>
          </p:cNvPicPr>
          <p:nvPr/>
        </p:nvPicPr>
        <p:blipFill>
          <a:blip r:embed="rId2"/>
          <a:srcRect r="68413" b="70045"/>
          <a:stretch/>
        </p:blipFill>
        <p:spPr>
          <a:xfrm>
            <a:off x="1295401" y="2577791"/>
            <a:ext cx="7453740" cy="3075914"/>
          </a:xfrm>
          <a:prstGeom prst="rect">
            <a:avLst/>
          </a:prstGeom>
          <a:ln>
            <a:solidFill>
              <a:schemeClr val="tx1"/>
            </a:solidFill>
          </a:ln>
        </p:spPr>
      </p:pic>
      <p:pic>
        <p:nvPicPr>
          <p:cNvPr id="7" name="Picture 6">
            <a:extLst>
              <a:ext uri="{FF2B5EF4-FFF2-40B4-BE49-F238E27FC236}">
                <a16:creationId xmlns:a16="http://schemas.microsoft.com/office/drawing/2014/main" id="{28CBD9E0-1A0B-973B-492F-B814D3D278A2}"/>
              </a:ext>
            </a:extLst>
          </p:cNvPr>
          <p:cNvPicPr>
            <a:picLocks noChangeAspect="1"/>
          </p:cNvPicPr>
          <p:nvPr/>
        </p:nvPicPr>
        <p:blipFill>
          <a:blip r:embed="rId2"/>
          <a:srcRect l="1" t="82159" r="70829" b="23"/>
          <a:stretch/>
        </p:blipFill>
        <p:spPr>
          <a:xfrm>
            <a:off x="1260988" y="5847031"/>
            <a:ext cx="7453740" cy="1981200"/>
          </a:xfrm>
          <a:prstGeom prst="rect">
            <a:avLst/>
          </a:prstGeom>
          <a:ln>
            <a:solidFill>
              <a:schemeClr val="tx1"/>
            </a:solidFill>
          </a:ln>
        </p:spPr>
      </p:pic>
      <p:pic>
        <p:nvPicPr>
          <p:cNvPr id="8" name="Picture 7">
            <a:extLst>
              <a:ext uri="{FF2B5EF4-FFF2-40B4-BE49-F238E27FC236}">
                <a16:creationId xmlns:a16="http://schemas.microsoft.com/office/drawing/2014/main" id="{3B2F2662-F546-3778-CE1C-75A92C56B413}"/>
              </a:ext>
            </a:extLst>
          </p:cNvPr>
          <p:cNvPicPr>
            <a:picLocks noChangeAspect="1"/>
          </p:cNvPicPr>
          <p:nvPr/>
        </p:nvPicPr>
        <p:blipFill>
          <a:blip r:embed="rId2"/>
          <a:srcRect l="32266"/>
          <a:stretch/>
        </p:blipFill>
        <p:spPr>
          <a:xfrm>
            <a:off x="9372601" y="885389"/>
            <a:ext cx="7453740" cy="4788505"/>
          </a:xfrm>
          <a:prstGeom prst="rect">
            <a:avLst/>
          </a:prstGeom>
          <a:ln>
            <a:solidFill>
              <a:schemeClr val="tx1"/>
            </a:solidFill>
          </a:ln>
        </p:spPr>
      </p:pic>
      <p:pic>
        <p:nvPicPr>
          <p:cNvPr id="10" name="Picture 9">
            <a:extLst>
              <a:ext uri="{FF2B5EF4-FFF2-40B4-BE49-F238E27FC236}">
                <a16:creationId xmlns:a16="http://schemas.microsoft.com/office/drawing/2014/main" id="{67ACC6FF-A7FF-A539-D011-9B64F54F6804}"/>
              </a:ext>
            </a:extLst>
          </p:cNvPr>
          <p:cNvPicPr>
            <a:picLocks noChangeAspect="1"/>
          </p:cNvPicPr>
          <p:nvPr/>
        </p:nvPicPr>
        <p:blipFill>
          <a:blip r:embed="rId3"/>
          <a:srcRect r="10547"/>
          <a:stretch/>
        </p:blipFill>
        <p:spPr>
          <a:xfrm>
            <a:off x="9372600" y="5981700"/>
            <a:ext cx="7453739" cy="1823179"/>
          </a:xfrm>
          <a:prstGeom prst="rect">
            <a:avLst/>
          </a:prstGeom>
          <a:ln>
            <a:solidFill>
              <a:schemeClr val="tx1"/>
            </a:solidFill>
          </a:ln>
        </p:spPr>
      </p:pic>
      <p:sp>
        <p:nvSpPr>
          <p:cNvPr id="2" name="TextBox 30">
            <a:extLst>
              <a:ext uri="{FF2B5EF4-FFF2-40B4-BE49-F238E27FC236}">
                <a16:creationId xmlns:a16="http://schemas.microsoft.com/office/drawing/2014/main" id="{E3056451-3700-4941-36FE-6B711A541F11}"/>
              </a:ext>
            </a:extLst>
          </p:cNvPr>
          <p:cNvSpPr txBox="1"/>
          <p:nvPr/>
        </p:nvSpPr>
        <p:spPr>
          <a:xfrm>
            <a:off x="1532443" y="419100"/>
            <a:ext cx="7601564" cy="1121204"/>
          </a:xfrm>
          <a:prstGeom prst="rect">
            <a:avLst/>
          </a:prstGeom>
        </p:spPr>
        <p:txBody>
          <a:bodyPr lIns="0" tIns="0" rIns="0" bIns="0" rtlCol="0" anchor="t">
            <a:spAutoFit/>
          </a:bodyPr>
          <a:lstStyle/>
          <a:p>
            <a:pPr algn="l">
              <a:lnSpc>
                <a:spcPts val="9215"/>
              </a:lnSpc>
            </a:pPr>
            <a:r>
              <a:rPr lang="en-US" sz="6582" b="1">
                <a:solidFill>
                  <a:srgbClr val="5062C6"/>
                </a:solidFill>
                <a:latin typeface="Poppins Ultra-Bold"/>
                <a:ea typeface="Poppins Ultra-Bold"/>
                <a:cs typeface="Poppins Ultra-Bold"/>
                <a:sym typeface="Poppins Ultra-Bold"/>
              </a:rPr>
              <a:t>LIME</a:t>
            </a:r>
          </a:p>
        </p:txBody>
      </p:sp>
    </p:spTree>
    <p:extLst>
      <p:ext uri="{BB962C8B-B14F-4D97-AF65-F5344CB8AC3E}">
        <p14:creationId xmlns:p14="http://schemas.microsoft.com/office/powerpoint/2010/main" val="32187028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D2E96-0C29-452E-EDCF-239421A473C6}"/>
            </a:ext>
          </a:extLst>
        </p:cNvPr>
        <p:cNvGrpSpPr/>
        <p:nvPr/>
      </p:nvGrpSpPr>
      <p:grpSpPr>
        <a:xfrm>
          <a:off x="0" y="0"/>
          <a:ext cx="0" cy="0"/>
          <a:chOff x="0" y="0"/>
          <a:chExt cx="0" cy="0"/>
        </a:xfrm>
      </p:grpSpPr>
      <p:sp>
        <p:nvSpPr>
          <p:cNvPr id="30" name="TextBox 30">
            <a:extLst>
              <a:ext uri="{FF2B5EF4-FFF2-40B4-BE49-F238E27FC236}">
                <a16:creationId xmlns:a16="http://schemas.microsoft.com/office/drawing/2014/main" id="{56A8D251-F7D8-85AE-E208-4962A6FC73E7}"/>
              </a:ext>
            </a:extLst>
          </p:cNvPr>
          <p:cNvSpPr txBox="1"/>
          <p:nvPr/>
        </p:nvSpPr>
        <p:spPr>
          <a:xfrm>
            <a:off x="1532443" y="419100"/>
            <a:ext cx="7601564" cy="1121204"/>
          </a:xfrm>
          <a:prstGeom prst="rect">
            <a:avLst/>
          </a:prstGeom>
        </p:spPr>
        <p:txBody>
          <a:bodyPr lIns="0" tIns="0" rIns="0" bIns="0" rtlCol="0" anchor="t">
            <a:spAutoFit/>
          </a:bodyPr>
          <a:lstStyle/>
          <a:p>
            <a:pPr algn="l">
              <a:lnSpc>
                <a:spcPts val="9215"/>
              </a:lnSpc>
            </a:pPr>
            <a:r>
              <a:rPr lang="en-US" sz="6582" b="1">
                <a:solidFill>
                  <a:srgbClr val="5062C6"/>
                </a:solidFill>
                <a:latin typeface="Poppins Ultra-Bold"/>
                <a:ea typeface="Poppins Ultra-Bold"/>
                <a:cs typeface="Poppins Ultra-Bold"/>
                <a:sym typeface="Poppins Ultra-Bold"/>
              </a:rPr>
              <a:t>SHAP</a:t>
            </a:r>
          </a:p>
        </p:txBody>
      </p:sp>
      <p:pic>
        <p:nvPicPr>
          <p:cNvPr id="5" name="Picture 4">
            <a:extLst>
              <a:ext uri="{FF2B5EF4-FFF2-40B4-BE49-F238E27FC236}">
                <a16:creationId xmlns:a16="http://schemas.microsoft.com/office/drawing/2014/main" id="{BE2893E3-0C42-A283-280F-0A0D6DF08132}"/>
              </a:ext>
            </a:extLst>
          </p:cNvPr>
          <p:cNvPicPr>
            <a:picLocks noChangeAspect="1"/>
          </p:cNvPicPr>
          <p:nvPr/>
        </p:nvPicPr>
        <p:blipFill>
          <a:blip r:embed="rId2"/>
          <a:stretch>
            <a:fillRect/>
          </a:stretch>
        </p:blipFill>
        <p:spPr>
          <a:xfrm>
            <a:off x="303036" y="2179700"/>
            <a:ext cx="8468907" cy="2172003"/>
          </a:xfrm>
          <a:prstGeom prst="rect">
            <a:avLst/>
          </a:prstGeom>
        </p:spPr>
      </p:pic>
      <p:pic>
        <p:nvPicPr>
          <p:cNvPr id="7" name="Picture 6">
            <a:extLst>
              <a:ext uri="{FF2B5EF4-FFF2-40B4-BE49-F238E27FC236}">
                <a16:creationId xmlns:a16="http://schemas.microsoft.com/office/drawing/2014/main" id="{CC9A8060-5C2A-DD3B-3925-807224E03AB1}"/>
              </a:ext>
            </a:extLst>
          </p:cNvPr>
          <p:cNvPicPr>
            <a:picLocks noChangeAspect="1"/>
          </p:cNvPicPr>
          <p:nvPr/>
        </p:nvPicPr>
        <p:blipFill>
          <a:blip r:embed="rId3"/>
          <a:stretch>
            <a:fillRect/>
          </a:stretch>
        </p:blipFill>
        <p:spPr>
          <a:xfrm>
            <a:off x="273539" y="4991099"/>
            <a:ext cx="8611802" cy="3591426"/>
          </a:xfrm>
          <a:prstGeom prst="rect">
            <a:avLst/>
          </a:prstGeom>
        </p:spPr>
      </p:pic>
      <p:pic>
        <p:nvPicPr>
          <p:cNvPr id="2" name="Picture 1" descr="A graph with numbers and symbols&#10;&#10;AI-generated content may be incorrect.">
            <a:extLst>
              <a:ext uri="{FF2B5EF4-FFF2-40B4-BE49-F238E27FC236}">
                <a16:creationId xmlns:a16="http://schemas.microsoft.com/office/drawing/2014/main" id="{061F0162-64FD-3168-CDA1-2FF91E2EB7B6}"/>
              </a:ext>
            </a:extLst>
          </p:cNvPr>
          <p:cNvPicPr>
            <a:picLocks noChangeAspect="1"/>
          </p:cNvPicPr>
          <p:nvPr/>
        </p:nvPicPr>
        <p:blipFill>
          <a:blip r:embed="rId4"/>
          <a:stretch>
            <a:fillRect/>
          </a:stretch>
        </p:blipFill>
        <p:spPr>
          <a:xfrm>
            <a:off x="8771943" y="1281519"/>
            <a:ext cx="9360000" cy="5244943"/>
          </a:xfrm>
          <a:prstGeom prst="rect">
            <a:avLst/>
          </a:prstGeom>
          <a:ln>
            <a:solidFill>
              <a:schemeClr val="tx1"/>
            </a:solidFill>
          </a:ln>
        </p:spPr>
      </p:pic>
      <p:pic>
        <p:nvPicPr>
          <p:cNvPr id="3" name="Picture 2" descr="A close-up of a computer code&#10;&#10;AI-generated content may be incorrect.">
            <a:extLst>
              <a:ext uri="{FF2B5EF4-FFF2-40B4-BE49-F238E27FC236}">
                <a16:creationId xmlns:a16="http://schemas.microsoft.com/office/drawing/2014/main" id="{4F4B2C6C-EAA9-3F94-03D1-CE37E3E81710}"/>
              </a:ext>
            </a:extLst>
          </p:cNvPr>
          <p:cNvPicPr>
            <a:picLocks noChangeAspect="1"/>
          </p:cNvPicPr>
          <p:nvPr/>
        </p:nvPicPr>
        <p:blipFill>
          <a:blip r:embed="rId5"/>
          <a:stretch>
            <a:fillRect/>
          </a:stretch>
        </p:blipFill>
        <p:spPr>
          <a:xfrm>
            <a:off x="8762112" y="6867922"/>
            <a:ext cx="9360000" cy="1723206"/>
          </a:xfrm>
          <a:prstGeom prst="rect">
            <a:avLst/>
          </a:prstGeom>
          <a:ln>
            <a:solidFill>
              <a:schemeClr val="tx1"/>
            </a:solidFill>
          </a:ln>
        </p:spPr>
      </p:pic>
    </p:spTree>
    <p:extLst>
      <p:ext uri="{BB962C8B-B14F-4D97-AF65-F5344CB8AC3E}">
        <p14:creationId xmlns:p14="http://schemas.microsoft.com/office/powerpoint/2010/main" val="116967492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E5FC-D41D-F3CB-4759-FE24F37F2E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755FB2-F662-41EC-198E-62BE1150446B}"/>
              </a:ext>
            </a:extLst>
          </p:cNvPr>
          <p:cNvSpPr/>
          <p:nvPr/>
        </p:nvSpPr>
        <p:spPr>
          <a:xfrm>
            <a:off x="-1624448" y="8301539"/>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txBody>
          <a:bodyPr/>
          <a:lstStyle/>
          <a:p>
            <a:endParaRPr lang="vi-VN"/>
          </a:p>
        </p:txBody>
      </p:sp>
      <p:sp>
        <p:nvSpPr>
          <p:cNvPr id="36" name="Freeform 7">
            <a:extLst>
              <a:ext uri="{FF2B5EF4-FFF2-40B4-BE49-F238E27FC236}">
                <a16:creationId xmlns:a16="http://schemas.microsoft.com/office/drawing/2014/main" id="{A8E0C3F7-1189-68CA-EB21-AAE6F82C8E5D}"/>
              </a:ext>
            </a:extLst>
          </p:cNvPr>
          <p:cNvSpPr/>
          <p:nvPr/>
        </p:nvSpPr>
        <p:spPr>
          <a:xfrm>
            <a:off x="-6288" y="-65782"/>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3"/>
            <a:stretch>
              <a:fillRect/>
            </a:stretch>
          </a:blipFill>
        </p:spPr>
        <p:txBody>
          <a:bodyPr/>
          <a:lstStyle/>
          <a:p>
            <a:endParaRPr lang="vi-VN"/>
          </a:p>
        </p:txBody>
      </p:sp>
      <p:sp>
        <p:nvSpPr>
          <p:cNvPr id="38" name="TextBox 30">
            <a:extLst>
              <a:ext uri="{FF2B5EF4-FFF2-40B4-BE49-F238E27FC236}">
                <a16:creationId xmlns:a16="http://schemas.microsoft.com/office/drawing/2014/main" id="{EB975B2E-B24D-1223-FBEA-1E4C1AEAE9D4}"/>
              </a:ext>
            </a:extLst>
          </p:cNvPr>
          <p:cNvSpPr txBox="1"/>
          <p:nvPr/>
        </p:nvSpPr>
        <p:spPr>
          <a:xfrm>
            <a:off x="1447800" y="270338"/>
            <a:ext cx="14554200" cy="1059072"/>
          </a:xfrm>
          <a:prstGeom prst="rect">
            <a:avLst/>
          </a:prstGeom>
        </p:spPr>
        <p:txBody>
          <a:bodyPr wrap="square" lIns="0" tIns="0" rIns="0" bIns="0" rtlCol="0" anchor="t">
            <a:spAutoFit/>
          </a:bodyPr>
          <a:lstStyle/>
          <a:p>
            <a:pPr algn="l">
              <a:lnSpc>
                <a:spcPts val="9215"/>
              </a:lnSpc>
            </a:pPr>
            <a:r>
              <a:rPr lang="en-US" sz="6000" b="1">
                <a:solidFill>
                  <a:srgbClr val="539D94"/>
                </a:solidFill>
                <a:latin typeface="Segoe UI" panose="020B0502040204020203" pitchFamily="34" charset="0"/>
                <a:ea typeface="Poppins Ultra-Bold"/>
                <a:cs typeface="Segoe UI" panose="020B0502040204020203" pitchFamily="34" charset="0"/>
                <a:sym typeface="Poppins Ultra-Bold"/>
              </a:rPr>
              <a:t>KQ Huấn luyện với bộ dữ liệu GenBank</a:t>
            </a:r>
          </a:p>
        </p:txBody>
      </p:sp>
      <p:pic>
        <p:nvPicPr>
          <p:cNvPr id="4" name="Picture 3">
            <a:extLst>
              <a:ext uri="{FF2B5EF4-FFF2-40B4-BE49-F238E27FC236}">
                <a16:creationId xmlns:a16="http://schemas.microsoft.com/office/drawing/2014/main" id="{9F5F5317-9172-CBEE-6595-532E3D1A44BB}"/>
              </a:ext>
            </a:extLst>
          </p:cNvPr>
          <p:cNvPicPr>
            <a:picLocks noChangeAspect="1"/>
          </p:cNvPicPr>
          <p:nvPr/>
        </p:nvPicPr>
        <p:blipFill>
          <a:blip r:embed="rId4"/>
          <a:srcRect l="15867" r="14049"/>
          <a:stretch/>
        </p:blipFill>
        <p:spPr>
          <a:xfrm>
            <a:off x="608077" y="2260544"/>
            <a:ext cx="4609465" cy="2989629"/>
          </a:xfrm>
          <a:prstGeom prst="rect">
            <a:avLst/>
          </a:prstGeom>
        </p:spPr>
      </p:pic>
      <p:pic>
        <p:nvPicPr>
          <p:cNvPr id="5" name="Picture 4" descr="A graph with blue and orange lines&#10;&#10;AI-generated content may be incorrect.">
            <a:extLst>
              <a:ext uri="{FF2B5EF4-FFF2-40B4-BE49-F238E27FC236}">
                <a16:creationId xmlns:a16="http://schemas.microsoft.com/office/drawing/2014/main" id="{393532CC-158C-F06E-8F22-C7F4A460E514}"/>
              </a:ext>
            </a:extLst>
          </p:cNvPr>
          <p:cNvPicPr>
            <a:picLocks noChangeAspect="1"/>
          </p:cNvPicPr>
          <p:nvPr/>
        </p:nvPicPr>
        <p:blipFill rotWithShape="1">
          <a:blip r:embed="rId5"/>
          <a:srcRect l="-7042" r="-4713"/>
          <a:stretch/>
        </p:blipFill>
        <p:spPr bwMode="auto">
          <a:xfrm>
            <a:off x="5030945" y="2261269"/>
            <a:ext cx="4609464" cy="2988904"/>
          </a:xfrm>
          <a:prstGeom prst="rect">
            <a:avLst/>
          </a:prstGeom>
          <a:ln>
            <a:noFill/>
          </a:ln>
          <a:extLst>
            <a:ext uri="{53640926-AAD7-44D8-BBD7-CCE9431645EC}">
              <a14:shadowObscured xmlns:a14="http://schemas.microsoft.com/office/drawing/2010/main"/>
            </a:ext>
          </a:extLst>
        </p:spPr>
      </p:pic>
      <p:pic>
        <p:nvPicPr>
          <p:cNvPr id="6" name="Picture 5" descr="A screenshot of a computer screen&#10;&#10;AI-generated content may be incorrect.">
            <a:extLst>
              <a:ext uri="{FF2B5EF4-FFF2-40B4-BE49-F238E27FC236}">
                <a16:creationId xmlns:a16="http://schemas.microsoft.com/office/drawing/2014/main" id="{3861E30D-7584-C08A-0B8F-717F4857F93B}"/>
              </a:ext>
            </a:extLst>
          </p:cNvPr>
          <p:cNvPicPr>
            <a:picLocks noChangeAspect="1"/>
          </p:cNvPicPr>
          <p:nvPr/>
        </p:nvPicPr>
        <p:blipFill>
          <a:blip r:embed="rId6"/>
          <a:stretch>
            <a:fillRect/>
          </a:stretch>
        </p:blipFill>
        <p:spPr>
          <a:xfrm>
            <a:off x="866053" y="6093587"/>
            <a:ext cx="8722268" cy="2522160"/>
          </a:xfrm>
          <a:prstGeom prst="rect">
            <a:avLst/>
          </a:prstGeom>
          <a:ln>
            <a:solidFill>
              <a:schemeClr val="tx1"/>
            </a:solidFill>
          </a:ln>
        </p:spPr>
      </p:pic>
      <p:pic>
        <p:nvPicPr>
          <p:cNvPr id="7" name="Picture 6" descr="A blue and white graph&#10;&#10;AI-generated content may be incorrect.">
            <a:extLst>
              <a:ext uri="{FF2B5EF4-FFF2-40B4-BE49-F238E27FC236}">
                <a16:creationId xmlns:a16="http://schemas.microsoft.com/office/drawing/2014/main" id="{8F738F1C-9608-0D6A-AFD7-E8D08FAE0620}"/>
              </a:ext>
            </a:extLst>
          </p:cNvPr>
          <p:cNvPicPr>
            <a:picLocks noChangeAspect="1"/>
          </p:cNvPicPr>
          <p:nvPr/>
        </p:nvPicPr>
        <p:blipFill rotWithShape="1">
          <a:blip r:embed="rId7"/>
          <a:srcRect l="-7424" r="-6396"/>
          <a:stretch/>
        </p:blipFill>
        <p:spPr bwMode="auto">
          <a:xfrm>
            <a:off x="9372600" y="1866900"/>
            <a:ext cx="9233305" cy="71189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849394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64AF6-D4D1-B7A6-4550-7097196965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E7B56F-6DCE-929F-56A5-FB21B4E465DA}"/>
              </a:ext>
            </a:extLst>
          </p:cNvPr>
          <p:cNvSpPr/>
          <p:nvPr/>
        </p:nvSpPr>
        <p:spPr>
          <a:xfrm>
            <a:off x="-1624448" y="8301539"/>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txBody>
          <a:bodyPr/>
          <a:lstStyle/>
          <a:p>
            <a:endParaRPr lang="vi-VN"/>
          </a:p>
        </p:txBody>
      </p:sp>
      <p:sp>
        <p:nvSpPr>
          <p:cNvPr id="36" name="Freeform 7">
            <a:extLst>
              <a:ext uri="{FF2B5EF4-FFF2-40B4-BE49-F238E27FC236}">
                <a16:creationId xmlns:a16="http://schemas.microsoft.com/office/drawing/2014/main" id="{E8856E9B-3D6C-E6B4-0021-7AD6FB3F5851}"/>
              </a:ext>
            </a:extLst>
          </p:cNvPr>
          <p:cNvSpPr/>
          <p:nvPr/>
        </p:nvSpPr>
        <p:spPr>
          <a:xfrm>
            <a:off x="-6288" y="-65782"/>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3"/>
            <a:stretch>
              <a:fillRect/>
            </a:stretch>
          </a:blipFill>
        </p:spPr>
        <p:txBody>
          <a:bodyPr/>
          <a:lstStyle/>
          <a:p>
            <a:endParaRPr lang="vi-VN"/>
          </a:p>
        </p:txBody>
      </p:sp>
      <p:sp>
        <p:nvSpPr>
          <p:cNvPr id="38" name="TextBox 30">
            <a:extLst>
              <a:ext uri="{FF2B5EF4-FFF2-40B4-BE49-F238E27FC236}">
                <a16:creationId xmlns:a16="http://schemas.microsoft.com/office/drawing/2014/main" id="{EFCE9436-7A48-062D-454E-223AABEF197E}"/>
              </a:ext>
            </a:extLst>
          </p:cNvPr>
          <p:cNvSpPr txBox="1"/>
          <p:nvPr/>
        </p:nvSpPr>
        <p:spPr>
          <a:xfrm>
            <a:off x="1447800" y="270338"/>
            <a:ext cx="14554200" cy="2238883"/>
          </a:xfrm>
          <a:prstGeom prst="rect">
            <a:avLst/>
          </a:prstGeom>
        </p:spPr>
        <p:txBody>
          <a:bodyPr wrap="square" lIns="0" tIns="0" rIns="0" bIns="0" rtlCol="0" anchor="t">
            <a:spAutoFit/>
          </a:bodyPr>
          <a:lstStyle/>
          <a:p>
            <a:pPr algn="l">
              <a:lnSpc>
                <a:spcPts val="9215"/>
              </a:lnSpc>
            </a:pPr>
            <a:r>
              <a:rPr lang="en-US" sz="6000" b="1">
                <a:solidFill>
                  <a:srgbClr val="539D94"/>
                </a:solidFill>
                <a:latin typeface="Segoe UI" panose="020B0502040204020203" pitchFamily="34" charset="0"/>
                <a:ea typeface="Poppins Ultra-Bold"/>
                <a:cs typeface="Segoe UI" panose="020B0502040204020203" pitchFamily="34" charset="0"/>
                <a:sym typeface="Poppins Ultra-Bold"/>
              </a:rPr>
              <a:t>KQ Huấn luyện với bộ dữ liệu khác GenBank</a:t>
            </a:r>
          </a:p>
        </p:txBody>
      </p:sp>
      <p:pic>
        <p:nvPicPr>
          <p:cNvPr id="3" name="Picture 2" descr="A graph with a line&#10;&#10;AI-generated content may be incorrect.">
            <a:extLst>
              <a:ext uri="{FF2B5EF4-FFF2-40B4-BE49-F238E27FC236}">
                <a16:creationId xmlns:a16="http://schemas.microsoft.com/office/drawing/2014/main" id="{081888FB-CB4B-BE7A-8923-A0DD8819FEA2}"/>
              </a:ext>
            </a:extLst>
          </p:cNvPr>
          <p:cNvPicPr>
            <a:picLocks noChangeAspect="1"/>
          </p:cNvPicPr>
          <p:nvPr/>
        </p:nvPicPr>
        <p:blipFill rotWithShape="1">
          <a:blip r:embed="rId4"/>
          <a:srcRect l="-9519" r="-4594"/>
          <a:stretch/>
        </p:blipFill>
        <p:spPr bwMode="auto">
          <a:xfrm>
            <a:off x="1086" y="3101173"/>
            <a:ext cx="5759450" cy="2753360"/>
          </a:xfrm>
          <a:prstGeom prst="rect">
            <a:avLst/>
          </a:prstGeom>
          <a:ln>
            <a:noFill/>
          </a:ln>
          <a:extLst>
            <a:ext uri="{53640926-AAD7-44D8-BBD7-CCE9431645EC}">
              <a14:shadowObscured xmlns:a14="http://schemas.microsoft.com/office/drawing/2010/main"/>
            </a:ext>
          </a:extLst>
        </p:spPr>
      </p:pic>
      <p:pic>
        <p:nvPicPr>
          <p:cNvPr id="8" name="Picture 7" descr="A graph with blue and orange lines&#10;&#10;AI-generated content may be incorrect.">
            <a:extLst>
              <a:ext uri="{FF2B5EF4-FFF2-40B4-BE49-F238E27FC236}">
                <a16:creationId xmlns:a16="http://schemas.microsoft.com/office/drawing/2014/main" id="{EF507A48-C093-A99C-06C8-DCF20D2FFEC7}"/>
              </a:ext>
            </a:extLst>
          </p:cNvPr>
          <p:cNvPicPr>
            <a:picLocks noChangeAspect="1"/>
          </p:cNvPicPr>
          <p:nvPr/>
        </p:nvPicPr>
        <p:blipFill rotWithShape="1">
          <a:blip r:embed="rId5"/>
          <a:srcRect l="-12408" r="-6376"/>
          <a:stretch/>
        </p:blipFill>
        <p:spPr bwMode="auto">
          <a:xfrm>
            <a:off x="4503174" y="3135866"/>
            <a:ext cx="5759450" cy="2724785"/>
          </a:xfrm>
          <a:prstGeom prst="rect">
            <a:avLst/>
          </a:prstGeom>
          <a:ln>
            <a:noFill/>
          </a:ln>
          <a:extLst>
            <a:ext uri="{53640926-AAD7-44D8-BBD7-CCE9431645EC}">
              <a14:shadowObscured xmlns:a14="http://schemas.microsoft.com/office/drawing/2010/main"/>
            </a:ext>
          </a:extLst>
        </p:spPr>
      </p:pic>
      <p:pic>
        <p:nvPicPr>
          <p:cNvPr id="9" name="Picture 8" descr="A screenshot of a computer screen&#10;&#10;AI-generated content may be incorrect.">
            <a:extLst>
              <a:ext uri="{FF2B5EF4-FFF2-40B4-BE49-F238E27FC236}">
                <a16:creationId xmlns:a16="http://schemas.microsoft.com/office/drawing/2014/main" id="{9A53AD66-956B-3EF0-580E-896271F5B883}"/>
              </a:ext>
            </a:extLst>
          </p:cNvPr>
          <p:cNvPicPr>
            <a:picLocks noChangeAspect="1"/>
          </p:cNvPicPr>
          <p:nvPr/>
        </p:nvPicPr>
        <p:blipFill rotWithShape="1">
          <a:blip r:embed="rId6"/>
          <a:srcRect t="1812" b="-1"/>
          <a:stretch/>
        </p:blipFill>
        <p:spPr bwMode="auto">
          <a:xfrm>
            <a:off x="464574" y="6362700"/>
            <a:ext cx="9390759" cy="2448368"/>
          </a:xfrm>
          <a:prstGeom prst="rect">
            <a:avLst/>
          </a:prstGeom>
          <a:ln>
            <a:solidFill>
              <a:schemeClr val="tx1"/>
            </a:solidFill>
          </a:ln>
          <a:extLst>
            <a:ext uri="{53640926-AAD7-44D8-BBD7-CCE9431645EC}">
              <a14:shadowObscured xmlns:a14="http://schemas.microsoft.com/office/drawing/2010/main"/>
            </a:ext>
          </a:extLst>
        </p:spPr>
      </p:pic>
      <p:pic>
        <p:nvPicPr>
          <p:cNvPr id="10" name="Picture 9" descr="A blue squares with white numbers&#10;&#10;AI-generated content may be incorrect.">
            <a:extLst>
              <a:ext uri="{FF2B5EF4-FFF2-40B4-BE49-F238E27FC236}">
                <a16:creationId xmlns:a16="http://schemas.microsoft.com/office/drawing/2014/main" id="{987B9335-E80C-3D42-0E6B-8C4BE723639F}"/>
              </a:ext>
            </a:extLst>
          </p:cNvPr>
          <p:cNvPicPr>
            <a:picLocks noChangeAspect="1"/>
          </p:cNvPicPr>
          <p:nvPr/>
        </p:nvPicPr>
        <p:blipFill rotWithShape="1">
          <a:blip r:embed="rId7"/>
          <a:srcRect l="-13178" r="-10770"/>
          <a:stretch/>
        </p:blipFill>
        <p:spPr bwMode="auto">
          <a:xfrm>
            <a:off x="9532374" y="2705100"/>
            <a:ext cx="8419144" cy="61059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172793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87748-6702-55BA-0E88-542D22C86C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4AB79D-5949-E00C-8C5D-6760E22A1E40}"/>
              </a:ext>
            </a:extLst>
          </p:cNvPr>
          <p:cNvSpPr/>
          <p:nvPr/>
        </p:nvSpPr>
        <p:spPr>
          <a:xfrm>
            <a:off x="-1624448" y="8301539"/>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txBody>
          <a:bodyPr/>
          <a:lstStyle/>
          <a:p>
            <a:endParaRPr lang="vi-VN"/>
          </a:p>
        </p:txBody>
      </p:sp>
      <p:sp>
        <p:nvSpPr>
          <p:cNvPr id="36" name="Freeform 7">
            <a:extLst>
              <a:ext uri="{FF2B5EF4-FFF2-40B4-BE49-F238E27FC236}">
                <a16:creationId xmlns:a16="http://schemas.microsoft.com/office/drawing/2014/main" id="{F56EB2EA-F225-396A-DDD9-78FF24F18BF2}"/>
              </a:ext>
            </a:extLst>
          </p:cNvPr>
          <p:cNvSpPr/>
          <p:nvPr/>
        </p:nvSpPr>
        <p:spPr>
          <a:xfrm>
            <a:off x="-6288" y="-65782"/>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3"/>
            <a:stretch>
              <a:fillRect/>
            </a:stretch>
          </a:blipFill>
        </p:spPr>
        <p:txBody>
          <a:bodyPr/>
          <a:lstStyle/>
          <a:p>
            <a:endParaRPr lang="vi-VN"/>
          </a:p>
        </p:txBody>
      </p:sp>
      <p:sp>
        <p:nvSpPr>
          <p:cNvPr id="38" name="TextBox 30">
            <a:extLst>
              <a:ext uri="{FF2B5EF4-FFF2-40B4-BE49-F238E27FC236}">
                <a16:creationId xmlns:a16="http://schemas.microsoft.com/office/drawing/2014/main" id="{8F0D12A5-0E55-73A3-7140-24D4BDB825BD}"/>
              </a:ext>
            </a:extLst>
          </p:cNvPr>
          <p:cNvSpPr txBox="1"/>
          <p:nvPr/>
        </p:nvSpPr>
        <p:spPr>
          <a:xfrm>
            <a:off x="1447800" y="270338"/>
            <a:ext cx="14554200" cy="2238883"/>
          </a:xfrm>
          <a:prstGeom prst="rect">
            <a:avLst/>
          </a:prstGeom>
        </p:spPr>
        <p:txBody>
          <a:bodyPr wrap="square" lIns="0" tIns="0" rIns="0" bIns="0" rtlCol="0" anchor="t">
            <a:spAutoFit/>
          </a:bodyPr>
          <a:lstStyle/>
          <a:p>
            <a:pPr algn="l">
              <a:lnSpc>
                <a:spcPts val="9215"/>
              </a:lnSpc>
            </a:pPr>
            <a:r>
              <a:rPr lang="en-US" sz="6000" b="1">
                <a:solidFill>
                  <a:srgbClr val="539D94"/>
                </a:solidFill>
                <a:latin typeface="Segoe UI" panose="020B0502040204020203" pitchFamily="34" charset="0"/>
                <a:ea typeface="Poppins Ultra-Bold"/>
                <a:cs typeface="Segoe UI" panose="020B0502040204020203" pitchFamily="34" charset="0"/>
                <a:sym typeface="Poppins Ultra-Bold"/>
              </a:rPr>
              <a:t>So sánh với khi huấn luyện bằng mô hình LSTM</a:t>
            </a:r>
          </a:p>
        </p:txBody>
      </p:sp>
      <p:pic>
        <p:nvPicPr>
          <p:cNvPr id="4" name="Picture 3" descr="A screenshot of a computer screen&#10;&#10;AI-generated content may be incorrect.">
            <a:extLst>
              <a:ext uri="{FF2B5EF4-FFF2-40B4-BE49-F238E27FC236}">
                <a16:creationId xmlns:a16="http://schemas.microsoft.com/office/drawing/2014/main" id="{F8AD10C3-57A3-2CE4-BA55-E26151782957}"/>
              </a:ext>
            </a:extLst>
          </p:cNvPr>
          <p:cNvPicPr>
            <a:picLocks noChangeAspect="1"/>
          </p:cNvPicPr>
          <p:nvPr/>
        </p:nvPicPr>
        <p:blipFill>
          <a:blip r:embed="rId4"/>
          <a:stretch>
            <a:fillRect/>
          </a:stretch>
        </p:blipFill>
        <p:spPr>
          <a:xfrm>
            <a:off x="1379865" y="3397670"/>
            <a:ext cx="5760085" cy="2119630"/>
          </a:xfrm>
          <a:prstGeom prst="rect">
            <a:avLst/>
          </a:prstGeom>
        </p:spPr>
      </p:pic>
      <p:pic>
        <p:nvPicPr>
          <p:cNvPr id="5" name="Picture 4" descr="A blue squares with numbers and labels&#10;&#10;AI-generated content may be incorrect.">
            <a:extLst>
              <a:ext uri="{FF2B5EF4-FFF2-40B4-BE49-F238E27FC236}">
                <a16:creationId xmlns:a16="http://schemas.microsoft.com/office/drawing/2014/main" id="{17AA3E1E-8812-8B19-8CDB-4E6833D4BC52}"/>
              </a:ext>
            </a:extLst>
          </p:cNvPr>
          <p:cNvPicPr>
            <a:picLocks noChangeAspect="1"/>
          </p:cNvPicPr>
          <p:nvPr/>
        </p:nvPicPr>
        <p:blipFill rotWithShape="1">
          <a:blip r:embed="rId5"/>
          <a:srcRect l="-16608" r="-14145"/>
          <a:stretch/>
        </p:blipFill>
        <p:spPr bwMode="auto">
          <a:xfrm>
            <a:off x="1219200" y="5731479"/>
            <a:ext cx="6424685" cy="4383944"/>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E080C4B9-A0AC-1817-4CC0-6ACA14CA196B}"/>
              </a:ext>
            </a:extLst>
          </p:cNvPr>
          <p:cNvSpPr txBox="1"/>
          <p:nvPr/>
        </p:nvSpPr>
        <p:spPr>
          <a:xfrm>
            <a:off x="867665" y="2606935"/>
            <a:ext cx="5943600" cy="599908"/>
          </a:xfrm>
          <a:prstGeom prst="rect">
            <a:avLst/>
          </a:prstGeom>
          <a:noFill/>
        </p:spPr>
        <p:txBody>
          <a:bodyPr wrap="square">
            <a:spAutoFit/>
          </a:bodyPr>
          <a:lstStyle/>
          <a:p>
            <a:pPr indent="457200" algn="just">
              <a:lnSpc>
                <a:spcPct val="150000"/>
              </a:lnSpc>
              <a:spcAft>
                <a:spcPts val="1000"/>
              </a:spcAft>
            </a:pPr>
            <a:r>
              <a:rPr lang="en-US" sz="2500">
                <a:effectLst/>
                <a:latin typeface="Times New Roman" panose="02020603050405020304" pitchFamily="18" charset="0"/>
                <a:ea typeface="Arial" panose="020B0604020202020204" pitchFamily="34" charset="0"/>
                <a:cs typeface="Times New Roman" panose="02020603050405020304" pitchFamily="18" charset="0"/>
              </a:rPr>
              <a:t>Kết quả huấn luyện từ mô hình LSTM:</a:t>
            </a:r>
            <a:endParaRPr lang="vi-VN" sz="2500">
              <a:effectLst/>
              <a:latin typeface="Arial" panose="020B0604020202020204" pitchFamily="34" charset="0"/>
              <a:ea typeface="Arial" panose="020B060402020202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190D94D9-9C88-2878-18EE-05112AE8D30D}"/>
              </a:ext>
            </a:extLst>
          </p:cNvPr>
          <p:cNvGraphicFramePr>
            <a:graphicFrameLocks noGrp="1"/>
          </p:cNvGraphicFramePr>
          <p:nvPr>
            <p:extLst>
              <p:ext uri="{D42A27DB-BD31-4B8C-83A1-F6EECF244321}">
                <p14:modId xmlns:p14="http://schemas.microsoft.com/office/powerpoint/2010/main" val="2304428091"/>
              </p:ext>
            </p:extLst>
          </p:nvPr>
        </p:nvGraphicFramePr>
        <p:xfrm>
          <a:off x="9448801" y="2116156"/>
          <a:ext cx="8229599" cy="1209486"/>
        </p:xfrm>
        <a:graphic>
          <a:graphicData uri="http://schemas.openxmlformats.org/drawingml/2006/table">
            <a:tbl>
              <a:tblPr firstRow="1" firstCol="1" bandRow="1">
                <a:tableStyleId>{5940675A-B579-460E-94D1-54222C63F5DA}</a:tableStyleId>
              </a:tblPr>
              <a:tblGrid>
                <a:gridCol w="4649655">
                  <a:extLst>
                    <a:ext uri="{9D8B030D-6E8A-4147-A177-3AD203B41FA5}">
                      <a16:colId xmlns:a16="http://schemas.microsoft.com/office/drawing/2014/main" val="933673000"/>
                    </a:ext>
                  </a:extLst>
                </a:gridCol>
                <a:gridCol w="3579944">
                  <a:extLst>
                    <a:ext uri="{9D8B030D-6E8A-4147-A177-3AD203B41FA5}">
                      <a16:colId xmlns:a16="http://schemas.microsoft.com/office/drawing/2014/main" val="1421432939"/>
                    </a:ext>
                  </a:extLst>
                </a:gridCol>
              </a:tblGrid>
              <a:tr h="0">
                <a:tc>
                  <a:txBody>
                    <a:bodyPr/>
                    <a:lstStyle/>
                    <a:p>
                      <a:pPr indent="457200" algn="just">
                        <a:lnSpc>
                          <a:spcPct val="150000"/>
                        </a:lnSpc>
                        <a:spcAft>
                          <a:spcPts val="1000"/>
                        </a:spcAft>
                        <a:buNone/>
                      </a:pPr>
                      <a:r>
                        <a:rPr lang="vi-VN" sz="2000">
                          <a:effectLst/>
                        </a:rPr>
                        <a:t>Mô hình</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Accuracy</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1627045"/>
                  </a:ext>
                </a:extLst>
              </a:tr>
              <a:tr h="0">
                <a:tc>
                  <a:txBody>
                    <a:bodyPr/>
                    <a:lstStyle/>
                    <a:p>
                      <a:pPr indent="457200" algn="just">
                        <a:lnSpc>
                          <a:spcPct val="150000"/>
                        </a:lnSpc>
                        <a:spcAft>
                          <a:spcPts val="1000"/>
                        </a:spcAft>
                        <a:buNone/>
                      </a:pPr>
                      <a:r>
                        <a:rPr lang="vi-VN" sz="2000">
                          <a:effectLst/>
                        </a:rPr>
                        <a:t>LSTM</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0.98</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3442233"/>
                  </a:ext>
                </a:extLst>
              </a:tr>
              <a:tr h="0">
                <a:tc>
                  <a:txBody>
                    <a:bodyPr/>
                    <a:lstStyle/>
                    <a:p>
                      <a:pPr indent="457200" algn="just">
                        <a:lnSpc>
                          <a:spcPct val="150000"/>
                        </a:lnSpc>
                        <a:spcAft>
                          <a:spcPts val="1000"/>
                        </a:spcAft>
                        <a:buNone/>
                      </a:pPr>
                      <a:r>
                        <a:rPr lang="vi-VN" sz="2000">
                          <a:effectLst/>
                        </a:rPr>
                        <a:t>Transformer</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en-US" sz="2000">
                          <a:effectLst/>
                        </a:rPr>
                        <a:t>0.9956</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579594"/>
                  </a:ext>
                </a:extLst>
              </a:tr>
            </a:tbl>
          </a:graphicData>
        </a:graphic>
      </p:graphicFrame>
      <p:graphicFrame>
        <p:nvGraphicFramePr>
          <p:cNvPr id="12" name="Table 11">
            <a:extLst>
              <a:ext uri="{FF2B5EF4-FFF2-40B4-BE49-F238E27FC236}">
                <a16:creationId xmlns:a16="http://schemas.microsoft.com/office/drawing/2014/main" id="{E80B12CB-9486-793F-AED9-935ECC1324C2}"/>
              </a:ext>
            </a:extLst>
          </p:cNvPr>
          <p:cNvGraphicFramePr>
            <a:graphicFrameLocks noGrp="1"/>
          </p:cNvGraphicFramePr>
          <p:nvPr>
            <p:extLst>
              <p:ext uri="{D42A27DB-BD31-4B8C-83A1-F6EECF244321}">
                <p14:modId xmlns:p14="http://schemas.microsoft.com/office/powerpoint/2010/main" val="1710216670"/>
              </p:ext>
            </p:extLst>
          </p:nvPr>
        </p:nvGraphicFramePr>
        <p:xfrm>
          <a:off x="9448800" y="3642790"/>
          <a:ext cx="8229599" cy="1617474"/>
        </p:xfrm>
        <a:graphic>
          <a:graphicData uri="http://schemas.openxmlformats.org/drawingml/2006/table">
            <a:tbl>
              <a:tblPr firstRow="1" firstCol="1" bandRow="1">
                <a:tableStyleId>{5940675A-B579-460E-94D1-54222C63F5DA}</a:tableStyleId>
              </a:tblPr>
              <a:tblGrid>
                <a:gridCol w="2444191">
                  <a:extLst>
                    <a:ext uri="{9D8B030D-6E8A-4147-A177-3AD203B41FA5}">
                      <a16:colId xmlns:a16="http://schemas.microsoft.com/office/drawing/2014/main" val="2492980950"/>
                    </a:ext>
                  </a:extLst>
                </a:gridCol>
                <a:gridCol w="2893527">
                  <a:extLst>
                    <a:ext uri="{9D8B030D-6E8A-4147-A177-3AD203B41FA5}">
                      <a16:colId xmlns:a16="http://schemas.microsoft.com/office/drawing/2014/main" val="987562053"/>
                    </a:ext>
                  </a:extLst>
                </a:gridCol>
                <a:gridCol w="2891881">
                  <a:extLst>
                    <a:ext uri="{9D8B030D-6E8A-4147-A177-3AD203B41FA5}">
                      <a16:colId xmlns:a16="http://schemas.microsoft.com/office/drawing/2014/main" val="3303644762"/>
                    </a:ext>
                  </a:extLst>
                </a:gridCol>
              </a:tblGrid>
              <a:tr h="0">
                <a:tc>
                  <a:txBody>
                    <a:bodyPr/>
                    <a:lstStyle/>
                    <a:p>
                      <a:pPr marL="21590" indent="457200" algn="just">
                        <a:lnSpc>
                          <a:spcPct val="150000"/>
                        </a:lnSpc>
                        <a:spcAft>
                          <a:spcPts val="1000"/>
                        </a:spcAft>
                        <a:buNone/>
                      </a:pPr>
                      <a:r>
                        <a:rPr lang="en-US" sz="2000">
                          <a:effectLst/>
                        </a:rPr>
                        <a:t>Mô hình LSTM</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gn="just">
                        <a:lnSpc>
                          <a:spcPct val="150000"/>
                        </a:lnSpc>
                        <a:spcAft>
                          <a:spcPts val="1000"/>
                        </a:spcAft>
                        <a:buNone/>
                      </a:pPr>
                      <a:r>
                        <a:rPr lang="vi-VN" sz="2000">
                          <a:effectLst/>
                        </a:rPr>
                        <a:t>Predicted 0</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gn="just">
                        <a:lnSpc>
                          <a:spcPct val="150000"/>
                        </a:lnSpc>
                        <a:spcAft>
                          <a:spcPts val="1000"/>
                        </a:spcAft>
                        <a:buNone/>
                      </a:pPr>
                      <a:r>
                        <a:rPr lang="vi-VN" sz="2000">
                          <a:effectLst/>
                        </a:rPr>
                        <a:t>Predicted 1</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6952661"/>
                  </a:ext>
                </a:extLst>
              </a:tr>
              <a:tr h="0">
                <a:tc>
                  <a:txBody>
                    <a:bodyPr/>
                    <a:lstStyle/>
                    <a:p>
                      <a:pPr marL="21590" indent="457200" algn="just">
                        <a:lnSpc>
                          <a:spcPct val="150000"/>
                        </a:lnSpc>
                        <a:spcAft>
                          <a:spcPts val="1000"/>
                        </a:spcAft>
                        <a:buNone/>
                      </a:pPr>
                      <a:r>
                        <a:rPr lang="vi-VN" sz="2000">
                          <a:effectLst/>
                        </a:rPr>
                        <a:t>Actual 0</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gn="just">
                        <a:lnSpc>
                          <a:spcPct val="150000"/>
                        </a:lnSpc>
                        <a:spcAft>
                          <a:spcPts val="1000"/>
                        </a:spcAft>
                        <a:buNone/>
                      </a:pPr>
                      <a:r>
                        <a:rPr lang="vi-VN" sz="2000">
                          <a:effectLst/>
                        </a:rPr>
                        <a:t>19553</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gn="just">
                        <a:lnSpc>
                          <a:spcPct val="150000"/>
                        </a:lnSpc>
                        <a:spcAft>
                          <a:spcPts val="1000"/>
                        </a:spcAft>
                        <a:buNone/>
                      </a:pPr>
                      <a:r>
                        <a:rPr lang="vi-VN" sz="2000">
                          <a:effectLst/>
                        </a:rPr>
                        <a:t>421</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4085111"/>
                  </a:ext>
                </a:extLst>
              </a:tr>
              <a:tr h="0">
                <a:tc>
                  <a:txBody>
                    <a:bodyPr/>
                    <a:lstStyle/>
                    <a:p>
                      <a:pPr marL="21590" indent="457200" algn="just">
                        <a:lnSpc>
                          <a:spcPct val="150000"/>
                        </a:lnSpc>
                        <a:spcAft>
                          <a:spcPts val="1000"/>
                        </a:spcAft>
                        <a:buNone/>
                      </a:pPr>
                      <a:r>
                        <a:rPr lang="vi-VN" sz="2000">
                          <a:effectLst/>
                        </a:rPr>
                        <a:t>Actual 1</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gn="just">
                        <a:lnSpc>
                          <a:spcPct val="150000"/>
                        </a:lnSpc>
                        <a:spcAft>
                          <a:spcPts val="1000"/>
                        </a:spcAft>
                        <a:buNone/>
                      </a:pPr>
                      <a:r>
                        <a:rPr lang="vi-VN" sz="2000">
                          <a:effectLst/>
                        </a:rPr>
                        <a:t>237</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gn="just">
                        <a:lnSpc>
                          <a:spcPct val="150000"/>
                        </a:lnSpc>
                        <a:spcAft>
                          <a:spcPts val="1000"/>
                        </a:spcAft>
                        <a:buNone/>
                      </a:pPr>
                      <a:r>
                        <a:rPr lang="vi-VN" sz="2000">
                          <a:effectLst/>
                        </a:rPr>
                        <a:t>19787</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010746"/>
                  </a:ext>
                </a:extLst>
              </a:tr>
              <a:tr h="0">
                <a:tc gridSpan="3">
                  <a:txBody>
                    <a:bodyPr/>
                    <a:lstStyle/>
                    <a:p>
                      <a:pPr marL="21590" indent="457200" algn="ctr">
                        <a:lnSpc>
                          <a:spcPct val="150000"/>
                        </a:lnSpc>
                        <a:spcAft>
                          <a:spcPts val="1000"/>
                        </a:spcAft>
                        <a:buNone/>
                        <a:tabLst>
                          <a:tab pos="21590" algn="l"/>
                        </a:tabLst>
                      </a:pPr>
                      <a:r>
                        <a:rPr lang="en-US" sz="2000">
                          <a:effectLst/>
                        </a:rPr>
                        <a:t>Tổng lỗi: 421 (FP) + 237 (FN) = 658 lỗi</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848438894"/>
                  </a:ext>
                </a:extLst>
              </a:tr>
            </a:tbl>
          </a:graphicData>
        </a:graphic>
      </p:graphicFrame>
      <p:graphicFrame>
        <p:nvGraphicFramePr>
          <p:cNvPr id="13" name="Table 12">
            <a:extLst>
              <a:ext uri="{FF2B5EF4-FFF2-40B4-BE49-F238E27FC236}">
                <a16:creationId xmlns:a16="http://schemas.microsoft.com/office/drawing/2014/main" id="{168C03CB-2F0F-6503-31A3-27FBC35C2378}"/>
              </a:ext>
            </a:extLst>
          </p:cNvPr>
          <p:cNvGraphicFramePr>
            <a:graphicFrameLocks noGrp="1"/>
          </p:cNvGraphicFramePr>
          <p:nvPr>
            <p:extLst>
              <p:ext uri="{D42A27DB-BD31-4B8C-83A1-F6EECF244321}">
                <p14:modId xmlns:p14="http://schemas.microsoft.com/office/powerpoint/2010/main" val="1194585665"/>
              </p:ext>
            </p:extLst>
          </p:nvPr>
        </p:nvGraphicFramePr>
        <p:xfrm>
          <a:off x="9448800" y="5731479"/>
          <a:ext cx="8229599" cy="2074674"/>
        </p:xfrm>
        <a:graphic>
          <a:graphicData uri="http://schemas.openxmlformats.org/drawingml/2006/table">
            <a:tbl>
              <a:tblPr firstRow="1" firstCol="1" bandRow="1">
                <a:tableStyleId>{5940675A-B579-460E-94D1-54222C63F5DA}</a:tableStyleId>
              </a:tblPr>
              <a:tblGrid>
                <a:gridCol w="2546238">
                  <a:extLst>
                    <a:ext uri="{9D8B030D-6E8A-4147-A177-3AD203B41FA5}">
                      <a16:colId xmlns:a16="http://schemas.microsoft.com/office/drawing/2014/main" val="2428306975"/>
                    </a:ext>
                  </a:extLst>
                </a:gridCol>
                <a:gridCol w="2911632">
                  <a:extLst>
                    <a:ext uri="{9D8B030D-6E8A-4147-A177-3AD203B41FA5}">
                      <a16:colId xmlns:a16="http://schemas.microsoft.com/office/drawing/2014/main" val="3043881463"/>
                    </a:ext>
                  </a:extLst>
                </a:gridCol>
                <a:gridCol w="2771729">
                  <a:extLst>
                    <a:ext uri="{9D8B030D-6E8A-4147-A177-3AD203B41FA5}">
                      <a16:colId xmlns:a16="http://schemas.microsoft.com/office/drawing/2014/main" val="2589677200"/>
                    </a:ext>
                  </a:extLst>
                </a:gridCol>
              </a:tblGrid>
              <a:tr h="0">
                <a:tc>
                  <a:txBody>
                    <a:bodyPr/>
                    <a:lstStyle/>
                    <a:p>
                      <a:pPr indent="457200" algn="just">
                        <a:lnSpc>
                          <a:spcPct val="150000"/>
                        </a:lnSpc>
                        <a:spcAft>
                          <a:spcPts val="1000"/>
                        </a:spcAft>
                        <a:buNone/>
                      </a:pPr>
                      <a:r>
                        <a:rPr lang="en-US" sz="2000">
                          <a:effectLst/>
                        </a:rPr>
                        <a:t>Mô hình Transformer</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Predicted nAMP</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Predicted AMP</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9548966"/>
                  </a:ext>
                </a:extLst>
              </a:tr>
              <a:tr h="0">
                <a:tc>
                  <a:txBody>
                    <a:bodyPr/>
                    <a:lstStyle/>
                    <a:p>
                      <a:pPr indent="457200" algn="just">
                        <a:lnSpc>
                          <a:spcPct val="150000"/>
                        </a:lnSpc>
                        <a:spcAft>
                          <a:spcPts val="1000"/>
                        </a:spcAft>
                        <a:buNone/>
                      </a:pPr>
                      <a:r>
                        <a:rPr lang="vi-VN" sz="2000">
                          <a:effectLst/>
                        </a:rPr>
                        <a:t>Actual nAMP</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171557</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943</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0074459"/>
                  </a:ext>
                </a:extLst>
              </a:tr>
              <a:tr h="0">
                <a:tc>
                  <a:txBody>
                    <a:bodyPr/>
                    <a:lstStyle/>
                    <a:p>
                      <a:pPr indent="457200" algn="just">
                        <a:lnSpc>
                          <a:spcPct val="150000"/>
                        </a:lnSpc>
                        <a:spcAft>
                          <a:spcPts val="1000"/>
                        </a:spcAft>
                        <a:buNone/>
                      </a:pPr>
                      <a:r>
                        <a:rPr lang="vi-VN" sz="2000">
                          <a:effectLst/>
                        </a:rPr>
                        <a:t>Actual AMP</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522</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165893</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7176665"/>
                  </a:ext>
                </a:extLst>
              </a:tr>
              <a:tr h="0">
                <a:tc gridSpan="3">
                  <a:txBody>
                    <a:bodyPr/>
                    <a:lstStyle/>
                    <a:p>
                      <a:pPr indent="457200" algn="ctr">
                        <a:lnSpc>
                          <a:spcPct val="150000"/>
                        </a:lnSpc>
                        <a:spcAft>
                          <a:spcPts val="1000"/>
                        </a:spcAft>
                        <a:buNone/>
                      </a:pPr>
                      <a:r>
                        <a:rPr lang="en-US" sz="2000">
                          <a:effectLst/>
                        </a:rPr>
                        <a:t>Tổng lỗi: 943 (FP) + 522 (FN) = 1465 lỗi</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1851642334"/>
                  </a:ext>
                </a:extLst>
              </a:tr>
            </a:tbl>
          </a:graphicData>
        </a:graphic>
      </p:graphicFrame>
      <p:sp>
        <p:nvSpPr>
          <p:cNvPr id="15" name="TextBox 14">
            <a:extLst>
              <a:ext uri="{FF2B5EF4-FFF2-40B4-BE49-F238E27FC236}">
                <a16:creationId xmlns:a16="http://schemas.microsoft.com/office/drawing/2014/main" id="{E950FA51-1719-3661-8184-1D9940CFD325}"/>
              </a:ext>
            </a:extLst>
          </p:cNvPr>
          <p:cNvSpPr txBox="1"/>
          <p:nvPr/>
        </p:nvSpPr>
        <p:spPr>
          <a:xfrm>
            <a:off x="9448800" y="8301539"/>
            <a:ext cx="8229599" cy="1754070"/>
          </a:xfrm>
          <a:prstGeom prst="rect">
            <a:avLst/>
          </a:prstGeom>
          <a:noFill/>
        </p:spPr>
        <p:txBody>
          <a:bodyPr wrap="square">
            <a:spAutoFit/>
          </a:bodyPr>
          <a:lstStyle/>
          <a:p>
            <a:pPr indent="457200" algn="just">
              <a:lnSpc>
                <a:spcPct val="150000"/>
              </a:lnSpc>
              <a:spcAft>
                <a:spcPts val="1000"/>
              </a:spcAft>
            </a:pPr>
            <a:r>
              <a:rPr lang="en-US" sz="2500">
                <a:effectLst/>
                <a:latin typeface="Times New Roman" panose="02020603050405020304" pitchFamily="18" charset="0"/>
                <a:ea typeface="Arial" panose="020B0604020202020204" pitchFamily="34" charset="0"/>
                <a:cs typeface="Times New Roman" panose="02020603050405020304" pitchFamily="18" charset="0"/>
              </a:rPr>
              <a:t>Lưu ý: Dù Transformer có số lỗi tuyệt đối cao hơn (do dataset lớn hơn gấp ~8.5 lần), tỉ lệ lỗi vẫn cực kỳ nhỏ, dẫn đến độ chính xác gần tuyệt đối.</a:t>
            </a:r>
            <a:endParaRPr lang="vi-VN" sz="25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1841384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4100090" y="7108567"/>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txBody>
          <a:bodyPr/>
          <a:lstStyle/>
          <a:p>
            <a:endParaRPr lang="vi-VN"/>
          </a:p>
        </p:txBody>
      </p:sp>
      <p:grpSp>
        <p:nvGrpSpPr>
          <p:cNvPr id="7" name="Group 7"/>
          <p:cNvGrpSpPr/>
          <p:nvPr/>
        </p:nvGrpSpPr>
        <p:grpSpPr>
          <a:xfrm>
            <a:off x="1981200" y="2582486"/>
            <a:ext cx="7246710" cy="4290183"/>
            <a:chOff x="3633" y="16356"/>
            <a:chExt cx="1568329" cy="485843"/>
          </a:xfrm>
        </p:grpSpPr>
        <p:sp>
          <p:nvSpPr>
            <p:cNvPr id="8" name="Freeform 8"/>
            <p:cNvSpPr/>
            <p:nvPr/>
          </p:nvSpPr>
          <p:spPr>
            <a:xfrm>
              <a:off x="3633" y="77706"/>
              <a:ext cx="1566733" cy="362018"/>
            </a:xfrm>
            <a:custGeom>
              <a:avLst/>
              <a:gdLst/>
              <a:ahLst/>
              <a:cxnLst/>
              <a:rect l="l" t="t" r="r" b="b"/>
              <a:pathLst>
                <a:path w="1566733" h="362018">
                  <a:moveTo>
                    <a:pt x="13903" y="0"/>
                  </a:moveTo>
                  <a:lnTo>
                    <a:pt x="1552831" y="0"/>
                  </a:lnTo>
                  <a:cubicBezTo>
                    <a:pt x="1556518" y="0"/>
                    <a:pt x="1560054" y="1465"/>
                    <a:pt x="1562661" y="4072"/>
                  </a:cubicBezTo>
                  <a:cubicBezTo>
                    <a:pt x="1565269" y="6679"/>
                    <a:pt x="1566733" y="10215"/>
                    <a:pt x="1566733" y="13903"/>
                  </a:cubicBezTo>
                  <a:lnTo>
                    <a:pt x="1566733" y="348115"/>
                  </a:lnTo>
                  <a:cubicBezTo>
                    <a:pt x="1566733" y="355793"/>
                    <a:pt x="1560509" y="362018"/>
                    <a:pt x="1552831" y="362018"/>
                  </a:cubicBezTo>
                  <a:lnTo>
                    <a:pt x="13903" y="362018"/>
                  </a:lnTo>
                  <a:cubicBezTo>
                    <a:pt x="6224" y="362018"/>
                    <a:pt x="0" y="355793"/>
                    <a:pt x="0" y="348115"/>
                  </a:cubicBezTo>
                  <a:lnTo>
                    <a:pt x="0" y="13903"/>
                  </a:lnTo>
                  <a:cubicBezTo>
                    <a:pt x="0" y="6224"/>
                    <a:pt x="6224" y="0"/>
                    <a:pt x="13903" y="0"/>
                  </a:cubicBezTo>
                  <a:close/>
                </a:path>
              </a:pathLst>
            </a:custGeom>
            <a:solidFill>
              <a:srgbClr val="000000">
                <a:alpha val="0"/>
              </a:srgbClr>
            </a:solidFill>
            <a:ln w="38100" cap="sq">
              <a:solidFill>
                <a:srgbClr val="5062C6"/>
              </a:solidFill>
              <a:prstDash val="solid"/>
              <a:miter/>
            </a:ln>
          </p:spPr>
          <p:txBody>
            <a:bodyPr/>
            <a:lstStyle/>
            <a:p>
              <a:endParaRPr lang="vi-VN"/>
            </a:p>
          </p:txBody>
        </p:sp>
        <p:sp>
          <p:nvSpPr>
            <p:cNvPr id="9" name="TextBox 9"/>
            <p:cNvSpPr txBox="1"/>
            <p:nvPr/>
          </p:nvSpPr>
          <p:spPr>
            <a:xfrm>
              <a:off x="5229" y="16356"/>
              <a:ext cx="1566733" cy="485843"/>
            </a:xfrm>
            <a:prstGeom prst="rect">
              <a:avLst/>
            </a:prstGeom>
          </p:spPr>
          <p:txBody>
            <a:bodyPr lIns="50800" tIns="50800" rIns="50800" bIns="50800" rtlCol="0" anchor="ctr"/>
            <a:lstStyle/>
            <a:p>
              <a:pPr algn="ctr">
                <a:lnSpc>
                  <a:spcPts val="8959"/>
                </a:lnSpc>
              </a:pPr>
              <a:r>
                <a:rPr lang="en-US" sz="6399">
                  <a:solidFill>
                    <a:srgbClr val="5062C6"/>
                  </a:solidFill>
                  <a:latin typeface="Open Sans"/>
                  <a:ea typeface="Open Sans"/>
                  <a:cs typeface="Open Sans"/>
                  <a:sym typeface="Open Sans"/>
                </a:rPr>
                <a:t>THANKS FOR WATCHING</a:t>
              </a:r>
            </a:p>
          </p:txBody>
        </p:sp>
      </p:grpSp>
      <p:sp>
        <p:nvSpPr>
          <p:cNvPr id="10" name="Freeform 10"/>
          <p:cNvSpPr/>
          <p:nvPr/>
        </p:nvSpPr>
        <p:spPr>
          <a:xfrm>
            <a:off x="10320221" y="8656102"/>
            <a:ext cx="3340175" cy="3185692"/>
          </a:xfrm>
          <a:custGeom>
            <a:avLst/>
            <a:gdLst/>
            <a:ahLst/>
            <a:cxnLst/>
            <a:rect l="l" t="t" r="r" b="b"/>
            <a:pathLst>
              <a:path w="3340175" h="3185692">
                <a:moveTo>
                  <a:pt x="0" y="0"/>
                </a:moveTo>
                <a:lnTo>
                  <a:pt x="3340175" y="0"/>
                </a:lnTo>
                <a:lnTo>
                  <a:pt x="3340175" y="3185692"/>
                </a:lnTo>
                <a:lnTo>
                  <a:pt x="0" y="3185692"/>
                </a:lnTo>
                <a:lnTo>
                  <a:pt x="0" y="0"/>
                </a:lnTo>
                <a:close/>
              </a:path>
            </a:pathLst>
          </a:custGeom>
          <a:blipFill>
            <a:blip r:embed="rId3"/>
            <a:stretch>
              <a:fillRect/>
            </a:stretch>
          </a:blipFill>
        </p:spPr>
        <p:txBody>
          <a:bodyPr/>
          <a:lstStyle/>
          <a:p>
            <a:endParaRPr lang="vi-VN"/>
          </a:p>
        </p:txBody>
      </p:sp>
      <p:sp>
        <p:nvSpPr>
          <p:cNvPr id="11" name="Freeform 11"/>
          <p:cNvSpPr/>
          <p:nvPr/>
        </p:nvSpPr>
        <p:spPr>
          <a:xfrm>
            <a:off x="14838390" y="5814046"/>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4"/>
            <a:stretch>
              <a:fillRect/>
            </a:stretch>
          </a:blipFill>
        </p:spPr>
        <p:txBody>
          <a:bodyPr/>
          <a:lstStyle/>
          <a:p>
            <a:endParaRPr lang="vi-VN"/>
          </a:p>
        </p:txBody>
      </p:sp>
      <p:sp>
        <p:nvSpPr>
          <p:cNvPr id="12" name="Freeform 12"/>
          <p:cNvSpPr/>
          <p:nvPr/>
        </p:nvSpPr>
        <p:spPr>
          <a:xfrm>
            <a:off x="12829546" y="6379106"/>
            <a:ext cx="1600112" cy="1038747"/>
          </a:xfrm>
          <a:custGeom>
            <a:avLst/>
            <a:gdLst/>
            <a:ahLst/>
            <a:cxnLst/>
            <a:rect l="l" t="t" r="r" b="b"/>
            <a:pathLst>
              <a:path w="1600112" h="1038747">
                <a:moveTo>
                  <a:pt x="0" y="0"/>
                </a:moveTo>
                <a:lnTo>
                  <a:pt x="1600112" y="0"/>
                </a:lnTo>
                <a:lnTo>
                  <a:pt x="1600112" y="1038746"/>
                </a:lnTo>
                <a:lnTo>
                  <a:pt x="0" y="1038746"/>
                </a:lnTo>
                <a:lnTo>
                  <a:pt x="0" y="0"/>
                </a:lnTo>
                <a:close/>
              </a:path>
            </a:pathLst>
          </a:custGeom>
          <a:blipFill>
            <a:blip r:embed="rId5"/>
            <a:stretch>
              <a:fillRect/>
            </a:stretch>
          </a:blipFill>
        </p:spPr>
        <p:txBody>
          <a:bodyPr/>
          <a:lstStyle/>
          <a:p>
            <a:endParaRPr lang="vi-VN"/>
          </a:p>
        </p:txBody>
      </p:sp>
      <p:sp>
        <p:nvSpPr>
          <p:cNvPr id="13" name="Freeform 13"/>
          <p:cNvSpPr/>
          <p:nvPr/>
        </p:nvSpPr>
        <p:spPr>
          <a:xfrm>
            <a:off x="13629602" y="-2307556"/>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6"/>
            <a:stretch>
              <a:fillRect/>
            </a:stretch>
          </a:blipFill>
        </p:spPr>
        <p:txBody>
          <a:bodyPr/>
          <a:lstStyle/>
          <a:p>
            <a:endParaRPr lang="vi-VN"/>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EF94B4-65D8-B63E-15B2-4200E5ABE6DA}"/>
            </a:ext>
          </a:extLst>
        </p:cNvPr>
        <p:cNvGrpSpPr/>
        <p:nvPr/>
      </p:nvGrpSpPr>
      <p:grpSpPr>
        <a:xfrm>
          <a:off x="0" y="0"/>
          <a:ext cx="0" cy="0"/>
          <a:chOff x="0" y="0"/>
          <a:chExt cx="0" cy="0"/>
        </a:xfrm>
      </p:grpSpPr>
      <p:sp>
        <p:nvSpPr>
          <p:cNvPr id="36" name="Freeform 7">
            <a:extLst>
              <a:ext uri="{FF2B5EF4-FFF2-40B4-BE49-F238E27FC236}">
                <a16:creationId xmlns:a16="http://schemas.microsoft.com/office/drawing/2014/main" id="{798D6A07-55EC-480B-F6A4-994147E819DA}"/>
              </a:ext>
            </a:extLst>
          </p:cNvPr>
          <p:cNvSpPr/>
          <p:nvPr/>
        </p:nvSpPr>
        <p:spPr>
          <a:xfrm>
            <a:off x="-6288" y="-65782"/>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2"/>
            <a:stretch>
              <a:fillRect/>
            </a:stretch>
          </a:blipFill>
        </p:spPr>
        <p:txBody>
          <a:bodyPr/>
          <a:lstStyle/>
          <a:p>
            <a:endParaRPr lang="vi-VN"/>
          </a:p>
        </p:txBody>
      </p:sp>
      <p:sp>
        <p:nvSpPr>
          <p:cNvPr id="38" name="TextBox 30">
            <a:extLst>
              <a:ext uri="{FF2B5EF4-FFF2-40B4-BE49-F238E27FC236}">
                <a16:creationId xmlns:a16="http://schemas.microsoft.com/office/drawing/2014/main" id="{BD7E9DEE-5C5F-0C4A-C44E-414335526217}"/>
              </a:ext>
            </a:extLst>
          </p:cNvPr>
          <p:cNvSpPr txBox="1"/>
          <p:nvPr/>
        </p:nvSpPr>
        <p:spPr>
          <a:xfrm>
            <a:off x="1447800" y="270338"/>
            <a:ext cx="14554200" cy="1030026"/>
          </a:xfrm>
          <a:prstGeom prst="rect">
            <a:avLst/>
          </a:prstGeom>
        </p:spPr>
        <p:txBody>
          <a:bodyPr wrap="square" lIns="0" tIns="0" rIns="0" bIns="0" rtlCol="0" anchor="t">
            <a:spAutoFit/>
          </a:bodyPr>
          <a:lstStyle/>
          <a:p>
            <a:pPr algn="l">
              <a:lnSpc>
                <a:spcPts val="9215"/>
              </a:lnSpc>
            </a:pPr>
            <a:r>
              <a:rPr lang="en-US" sz="5000" b="1">
                <a:solidFill>
                  <a:srgbClr val="539D94"/>
                </a:solidFill>
                <a:latin typeface="Segoe UI" panose="020B0502040204020203" pitchFamily="34" charset="0"/>
                <a:ea typeface="Poppins Ultra-Bold"/>
                <a:cs typeface="Segoe UI" panose="020B0502040204020203" pitchFamily="34" charset="0"/>
                <a:sym typeface="Poppins Ultra-Bold"/>
              </a:rPr>
              <a:t>CẤU TRÚC VÀ ĐỘ DÀI ỔN ĐỊNH CỦA PEPTIDE</a:t>
            </a:r>
          </a:p>
        </p:txBody>
      </p:sp>
      <p:pic>
        <p:nvPicPr>
          <p:cNvPr id="3" name="Google Shape;140;p20">
            <a:extLst>
              <a:ext uri="{FF2B5EF4-FFF2-40B4-BE49-F238E27FC236}">
                <a16:creationId xmlns:a16="http://schemas.microsoft.com/office/drawing/2014/main" id="{57819662-78E4-CC24-B6DB-C357CEFF6D61}"/>
              </a:ext>
            </a:extLst>
          </p:cNvPr>
          <p:cNvPicPr/>
          <p:nvPr/>
        </p:nvPicPr>
        <p:blipFill>
          <a:blip r:embed="rId3">
            <a:alphaModFix/>
          </a:blip>
          <a:srcRect l="7018" r="8772"/>
          <a:stretch/>
        </p:blipFill>
        <p:spPr>
          <a:xfrm>
            <a:off x="246012" y="1757565"/>
            <a:ext cx="8934859" cy="5671935"/>
          </a:xfrm>
          <a:prstGeom prst="rect">
            <a:avLst/>
          </a:prstGeom>
          <a:noFill/>
          <a:ln>
            <a:noFill/>
          </a:ln>
        </p:spPr>
      </p:pic>
      <p:sp>
        <p:nvSpPr>
          <p:cNvPr id="10" name="TextBox 9">
            <a:extLst>
              <a:ext uri="{FF2B5EF4-FFF2-40B4-BE49-F238E27FC236}">
                <a16:creationId xmlns:a16="http://schemas.microsoft.com/office/drawing/2014/main" id="{FDA0661C-2CD7-5781-811E-B3AD85F9CC4D}"/>
              </a:ext>
            </a:extLst>
          </p:cNvPr>
          <p:cNvSpPr txBox="1"/>
          <p:nvPr/>
        </p:nvSpPr>
        <p:spPr>
          <a:xfrm>
            <a:off x="9999202" y="2062034"/>
            <a:ext cx="7086600" cy="4908138"/>
          </a:xfrm>
          <a:prstGeom prst="rect">
            <a:avLst/>
          </a:prstGeom>
          <a:noFill/>
        </p:spPr>
        <p:txBody>
          <a:bodyPr wrap="square">
            <a:spAutoFit/>
          </a:bodyPr>
          <a:lstStyle/>
          <a:p>
            <a:pPr>
              <a:lnSpc>
                <a:spcPct val="150000"/>
              </a:lnSpc>
              <a:spcAft>
                <a:spcPts val="800"/>
              </a:spcAft>
              <a:buNone/>
            </a:pPr>
            <a:r>
              <a:rPr lang="en-US" sz="2000" b="1" kern="100">
                <a:effectLst/>
                <a:latin typeface="Segoe UI" panose="020B0502040204020203" pitchFamily="34" charset="0"/>
                <a:ea typeface="Aptos" panose="020B0004020202020204" pitchFamily="34" charset="0"/>
                <a:cs typeface="Segoe UI" panose="020B0502040204020203" pitchFamily="34" charset="0"/>
              </a:rPr>
              <a:t>Amino acid phân cực (Polar)</a:t>
            </a:r>
            <a:endParaRPr lang="vi-VN" sz="2000" kern="100">
              <a:effectLst/>
              <a:latin typeface="Segoe UI" panose="020B0502040204020203" pitchFamily="34" charset="0"/>
              <a:ea typeface="Aptos" panose="020B0004020202020204" pitchFamily="34" charset="0"/>
              <a:cs typeface="Segoe UI" panose="020B0502040204020203"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US" sz="2000" b="1" kern="100">
                <a:effectLst/>
                <a:latin typeface="Segoe UI" panose="020B0502040204020203" pitchFamily="34" charset="0"/>
                <a:ea typeface="Aptos" panose="020B0004020202020204" pitchFamily="34" charset="0"/>
                <a:cs typeface="Segoe UI" panose="020B0502040204020203" pitchFamily="34" charset="0"/>
              </a:rPr>
              <a:t>Phân cực tích điện (Acidic/Basic)</a:t>
            </a:r>
            <a:r>
              <a:rPr lang="en-US" sz="2000" kern="100">
                <a:effectLst/>
                <a:latin typeface="Segoe UI" panose="020B0502040204020203" pitchFamily="34" charset="0"/>
                <a:ea typeface="Aptos" panose="020B0004020202020204" pitchFamily="34" charset="0"/>
                <a:cs typeface="Segoe UI" panose="020B0502040204020203" pitchFamily="34" charset="0"/>
              </a:rPr>
              <a:t>:</a:t>
            </a:r>
            <a:endParaRPr lang="vi-VN" sz="2000" kern="10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nSpc>
                <a:spcPct val="150000"/>
              </a:lnSpc>
              <a:spcAft>
                <a:spcPts val="800"/>
              </a:spcAft>
              <a:buSzPts val="1000"/>
              <a:buFont typeface="Courier New" panose="02070309020205020404" pitchFamily="49" charset="0"/>
              <a:buChar char="o"/>
              <a:tabLst>
                <a:tab pos="914400" algn="l"/>
              </a:tabLst>
            </a:pPr>
            <a:r>
              <a:rPr lang="en-US" sz="2000" kern="100">
                <a:effectLst/>
                <a:latin typeface="Segoe UI" panose="020B0502040204020203" pitchFamily="34" charset="0"/>
                <a:ea typeface="Aptos" panose="020B0004020202020204" pitchFamily="34" charset="0"/>
                <a:cs typeface="Segoe UI" panose="020B0502040204020203" pitchFamily="34" charset="0"/>
              </a:rPr>
              <a:t>Acidic (âm tính): </a:t>
            </a:r>
            <a:r>
              <a:rPr lang="en-US" sz="2000" b="1" kern="100">
                <a:effectLst/>
                <a:latin typeface="Segoe UI" panose="020B0502040204020203" pitchFamily="34" charset="0"/>
                <a:ea typeface="Aptos" panose="020B0004020202020204" pitchFamily="34" charset="0"/>
                <a:cs typeface="Segoe UI" panose="020B0502040204020203" pitchFamily="34" charset="0"/>
              </a:rPr>
              <a:t>Asp (D), Glu (E)</a:t>
            </a:r>
            <a:endParaRPr lang="vi-VN" sz="2000" kern="10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nSpc>
                <a:spcPct val="150000"/>
              </a:lnSpc>
              <a:spcAft>
                <a:spcPts val="800"/>
              </a:spcAft>
              <a:buSzPts val="1000"/>
              <a:buFont typeface="Courier New" panose="02070309020205020404" pitchFamily="49" charset="0"/>
              <a:buChar char="o"/>
              <a:tabLst>
                <a:tab pos="914400" algn="l"/>
              </a:tabLst>
            </a:pPr>
            <a:r>
              <a:rPr lang="en-US" sz="2000" kern="100">
                <a:effectLst/>
                <a:latin typeface="Segoe UI" panose="020B0502040204020203" pitchFamily="34" charset="0"/>
                <a:ea typeface="Aptos" panose="020B0004020202020204" pitchFamily="34" charset="0"/>
                <a:cs typeface="Segoe UI" panose="020B0502040204020203" pitchFamily="34" charset="0"/>
              </a:rPr>
              <a:t>Basic (dương tính): </a:t>
            </a:r>
            <a:r>
              <a:rPr lang="en-US" sz="2000" b="1" kern="100">
                <a:effectLst/>
                <a:latin typeface="Segoe UI" panose="020B0502040204020203" pitchFamily="34" charset="0"/>
                <a:ea typeface="Aptos" panose="020B0004020202020204" pitchFamily="34" charset="0"/>
                <a:cs typeface="Segoe UI" panose="020B0502040204020203" pitchFamily="34" charset="0"/>
              </a:rPr>
              <a:t>Lys (K), Arg (R), His (H)</a:t>
            </a:r>
            <a:endParaRPr lang="vi-VN" sz="2000" kern="100">
              <a:effectLst/>
              <a:latin typeface="Segoe UI" panose="020B0502040204020203" pitchFamily="34" charset="0"/>
              <a:ea typeface="Aptos" panose="020B0004020202020204" pitchFamily="34" charset="0"/>
              <a:cs typeface="Segoe UI" panose="020B0502040204020203"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US" sz="2000" b="1" kern="100">
                <a:effectLst/>
                <a:latin typeface="Segoe UI" panose="020B0502040204020203" pitchFamily="34" charset="0"/>
                <a:ea typeface="Aptos" panose="020B0004020202020204" pitchFamily="34" charset="0"/>
                <a:cs typeface="Segoe UI" panose="020B0502040204020203" pitchFamily="34" charset="0"/>
              </a:rPr>
              <a:t>Phân cực không tích điện (Hydrophilic)</a:t>
            </a:r>
            <a:r>
              <a:rPr lang="en-US" sz="2000" kern="100">
                <a:effectLst/>
                <a:latin typeface="Segoe UI" panose="020B0502040204020203" pitchFamily="34" charset="0"/>
                <a:ea typeface="Aptos" panose="020B0004020202020204" pitchFamily="34" charset="0"/>
                <a:cs typeface="Segoe UI" panose="020B0502040204020203" pitchFamily="34" charset="0"/>
              </a:rPr>
              <a:t>:</a:t>
            </a:r>
            <a:endParaRPr lang="vi-VN" sz="2000" kern="10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nSpc>
                <a:spcPct val="150000"/>
              </a:lnSpc>
              <a:spcAft>
                <a:spcPts val="800"/>
              </a:spcAft>
              <a:buSzPts val="1000"/>
              <a:buFont typeface="Courier New" panose="02070309020205020404" pitchFamily="49" charset="0"/>
              <a:buChar char="o"/>
              <a:tabLst>
                <a:tab pos="914400" algn="l"/>
              </a:tabLst>
            </a:pPr>
            <a:r>
              <a:rPr lang="en-US" sz="2000" b="1" kern="100">
                <a:effectLst/>
                <a:latin typeface="Segoe UI" panose="020B0502040204020203" pitchFamily="34" charset="0"/>
                <a:ea typeface="Aptos" panose="020B0004020202020204" pitchFamily="34" charset="0"/>
                <a:cs typeface="Segoe UI" panose="020B0502040204020203" pitchFamily="34" charset="0"/>
              </a:rPr>
              <a:t>Ser (S), Thr (T), Asn (N), Gln (Q), Tyr (Y), Cys (C)</a:t>
            </a:r>
            <a:endParaRPr lang="vi-VN" sz="2000" kern="100">
              <a:effectLst/>
              <a:latin typeface="Segoe UI" panose="020B0502040204020203" pitchFamily="34" charset="0"/>
              <a:ea typeface="Aptos" panose="020B0004020202020204" pitchFamily="34" charset="0"/>
              <a:cs typeface="Segoe UI" panose="020B0502040204020203" pitchFamily="34" charset="0"/>
            </a:endParaRPr>
          </a:p>
          <a:p>
            <a:pPr>
              <a:lnSpc>
                <a:spcPct val="150000"/>
              </a:lnSpc>
              <a:spcAft>
                <a:spcPts val="800"/>
              </a:spcAft>
              <a:buNone/>
            </a:pPr>
            <a:r>
              <a:rPr lang="en-US" sz="2000" b="1" kern="100">
                <a:effectLst/>
                <a:latin typeface="Segoe UI" panose="020B0502040204020203" pitchFamily="34" charset="0"/>
                <a:ea typeface="Aptos" panose="020B0004020202020204" pitchFamily="34" charset="0"/>
                <a:cs typeface="Segoe UI" panose="020B0502040204020203" pitchFamily="34" charset="0"/>
              </a:rPr>
              <a:t>Amino acid không phân cực (Non-polar/Hydrophobic)</a:t>
            </a:r>
            <a:endParaRPr lang="vi-VN" sz="2000" kern="100">
              <a:effectLst/>
              <a:latin typeface="Segoe UI" panose="020B0502040204020203" pitchFamily="34" charset="0"/>
              <a:ea typeface="Aptos" panose="020B0004020202020204" pitchFamily="34" charset="0"/>
              <a:cs typeface="Segoe UI" panose="020B0502040204020203" pitchFamily="34"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US" sz="2000" b="1" kern="100">
                <a:effectLst/>
                <a:latin typeface="Segoe UI" panose="020B0502040204020203" pitchFamily="34" charset="0"/>
                <a:ea typeface="Aptos" panose="020B0004020202020204" pitchFamily="34" charset="0"/>
                <a:cs typeface="Segoe UI" panose="020B0502040204020203" pitchFamily="34" charset="0"/>
              </a:rPr>
              <a:t>Gly (G), Ala (A), Val (V), Leu (L), Ile (I), Met (M), Pro (P), Phe (F), Trp (W)</a:t>
            </a:r>
            <a:endParaRPr lang="vi-VN" sz="2000" kern="100">
              <a:effectLst/>
              <a:latin typeface="Segoe UI" panose="020B0502040204020203" pitchFamily="34" charset="0"/>
              <a:ea typeface="Aptos" panose="020B0004020202020204"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8100C923-8EE3-B570-882A-66E93FE1CBB9}"/>
              </a:ext>
            </a:extLst>
          </p:cNvPr>
          <p:cNvPicPr>
            <a:picLocks noChangeAspect="1"/>
          </p:cNvPicPr>
          <p:nvPr/>
        </p:nvPicPr>
        <p:blipFill>
          <a:blip r:embed="rId4"/>
          <a:stretch>
            <a:fillRect/>
          </a:stretch>
        </p:blipFill>
        <p:spPr>
          <a:xfrm>
            <a:off x="1293147" y="7734300"/>
            <a:ext cx="3296110" cy="2257740"/>
          </a:xfrm>
          <a:prstGeom prst="rect">
            <a:avLst/>
          </a:prstGeom>
        </p:spPr>
      </p:pic>
      <p:pic>
        <p:nvPicPr>
          <p:cNvPr id="14" name="Picture 13">
            <a:extLst>
              <a:ext uri="{FF2B5EF4-FFF2-40B4-BE49-F238E27FC236}">
                <a16:creationId xmlns:a16="http://schemas.microsoft.com/office/drawing/2014/main" id="{A0EA4A41-F655-50F5-BC67-991A5BCB2973}"/>
              </a:ext>
            </a:extLst>
          </p:cNvPr>
          <p:cNvPicPr>
            <a:picLocks noChangeAspect="1"/>
          </p:cNvPicPr>
          <p:nvPr/>
        </p:nvPicPr>
        <p:blipFill>
          <a:blip r:embed="rId5"/>
          <a:stretch>
            <a:fillRect/>
          </a:stretch>
        </p:blipFill>
        <p:spPr>
          <a:xfrm>
            <a:off x="4761271" y="7734300"/>
            <a:ext cx="3242392" cy="2257740"/>
          </a:xfrm>
          <a:prstGeom prst="rect">
            <a:avLst/>
          </a:prstGeom>
        </p:spPr>
      </p:pic>
      <p:sp>
        <p:nvSpPr>
          <p:cNvPr id="2" name="TextBox 1">
            <a:extLst>
              <a:ext uri="{FF2B5EF4-FFF2-40B4-BE49-F238E27FC236}">
                <a16:creationId xmlns:a16="http://schemas.microsoft.com/office/drawing/2014/main" id="{77E7FCEC-FAC1-07A6-223C-99701E3F9F9A}"/>
              </a:ext>
            </a:extLst>
          </p:cNvPr>
          <p:cNvSpPr txBox="1"/>
          <p:nvPr/>
        </p:nvSpPr>
        <p:spPr>
          <a:xfrm>
            <a:off x="9977079" y="7734300"/>
            <a:ext cx="7086600" cy="958339"/>
          </a:xfrm>
          <a:prstGeom prst="rect">
            <a:avLst/>
          </a:prstGeom>
          <a:noFill/>
          <a:ln>
            <a:solidFill>
              <a:srgbClr val="FF0000"/>
            </a:solidFill>
          </a:ln>
        </p:spPr>
        <p:txBody>
          <a:bodyPr wrap="square">
            <a:spAutoFit/>
          </a:bodyPr>
          <a:lstStyle/>
          <a:p>
            <a:pPr algn="ctr">
              <a:lnSpc>
                <a:spcPct val="150000"/>
              </a:lnSpc>
              <a:spcAft>
                <a:spcPts val="800"/>
              </a:spcAft>
              <a:buNone/>
            </a:pPr>
            <a:r>
              <a:rPr lang="en-US" sz="2000" b="1" kern="100">
                <a:effectLst/>
                <a:latin typeface="Segoe UI" panose="020B0502040204020203" pitchFamily="34" charset="0"/>
                <a:ea typeface="Aptos" panose="020B0004020202020204" pitchFamily="34" charset="0"/>
                <a:cs typeface="Segoe UI" panose="020B0502040204020203" pitchFamily="34" charset="0"/>
              </a:rPr>
              <a:t>Net charge = Tổng số phân cực tích điện dương tính – Tỗng số phân cực tích điện âm tính</a:t>
            </a:r>
          </a:p>
        </p:txBody>
      </p:sp>
    </p:spTree>
    <p:extLst>
      <p:ext uri="{BB962C8B-B14F-4D97-AF65-F5344CB8AC3E}">
        <p14:creationId xmlns:p14="http://schemas.microsoft.com/office/powerpoint/2010/main" val="136435615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6CA239-C2CE-AEB0-60E8-3CBA894FB7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2F208E2-2C9D-BF24-978B-ABBBCCA8CCD0}"/>
              </a:ext>
            </a:extLst>
          </p:cNvPr>
          <p:cNvSpPr/>
          <p:nvPr/>
        </p:nvSpPr>
        <p:spPr>
          <a:xfrm>
            <a:off x="-1624448" y="8301539"/>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txBody>
          <a:bodyPr/>
          <a:lstStyle/>
          <a:p>
            <a:endParaRPr lang="vi-VN"/>
          </a:p>
        </p:txBody>
      </p:sp>
      <p:sp>
        <p:nvSpPr>
          <p:cNvPr id="38" name="TextBox 30">
            <a:extLst>
              <a:ext uri="{FF2B5EF4-FFF2-40B4-BE49-F238E27FC236}">
                <a16:creationId xmlns:a16="http://schemas.microsoft.com/office/drawing/2014/main" id="{667846DE-EE55-89F9-7312-38D98C7134B9}"/>
              </a:ext>
            </a:extLst>
          </p:cNvPr>
          <p:cNvSpPr txBox="1"/>
          <p:nvPr/>
        </p:nvSpPr>
        <p:spPr>
          <a:xfrm>
            <a:off x="685800" y="18140"/>
            <a:ext cx="12801600" cy="1732013"/>
          </a:xfrm>
          <a:prstGeom prst="rect">
            <a:avLst/>
          </a:prstGeom>
        </p:spPr>
        <p:txBody>
          <a:bodyPr wrap="square" lIns="0" tIns="0" rIns="0" bIns="0" rtlCol="0" anchor="t">
            <a:spAutoFit/>
          </a:bodyPr>
          <a:lstStyle/>
          <a:p>
            <a:pPr algn="l">
              <a:lnSpc>
                <a:spcPct val="150000"/>
              </a:lnSpc>
            </a:pPr>
            <a:r>
              <a:rPr lang="en-US" sz="4000" b="1">
                <a:latin typeface="Segoe UI" panose="020B0502040204020203" pitchFamily="34" charset="0"/>
                <a:ea typeface="Poppins Ultra-Bold"/>
                <a:cs typeface="Segoe UI" panose="020B0502040204020203" pitchFamily="34" charset="0"/>
                <a:sym typeface="Poppins Ultra-Bold"/>
              </a:rPr>
              <a:t>Sinh đặc trưng bằng </a:t>
            </a:r>
            <a:r>
              <a:rPr lang="vi-VN" sz="4000" b="1">
                <a:latin typeface="Segoe UI" panose="020B0502040204020203" pitchFamily="34" charset="0"/>
                <a:ea typeface="Poppins Ultra-Bold"/>
                <a:cs typeface="Segoe UI" panose="020B0502040204020203" pitchFamily="34" charset="0"/>
                <a:sym typeface="Poppins Ultra-Bold"/>
              </a:rPr>
              <a:t>phương pháp Global Protein Sequence Descriptor (GPSD) </a:t>
            </a:r>
            <a:endParaRPr lang="en-US" sz="4000" b="1">
              <a:latin typeface="Segoe UI" panose="020B0502040204020203" pitchFamily="34" charset="0"/>
              <a:ea typeface="Poppins Ultra-Bold"/>
              <a:cs typeface="Segoe UI" panose="020B0502040204020203" pitchFamily="34" charset="0"/>
              <a:sym typeface="Poppins Ultra-Bold"/>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FF922B3-70F8-2C7C-E729-13A4771DDC66}"/>
                  </a:ext>
                </a:extLst>
              </p:cNvPr>
              <p:cNvSpPr txBox="1"/>
              <p:nvPr/>
            </p:nvSpPr>
            <p:spPr>
              <a:xfrm>
                <a:off x="1539671" y="2095500"/>
                <a:ext cx="15087600" cy="7885107"/>
              </a:xfrm>
              <a:prstGeom prst="rect">
                <a:avLst/>
              </a:prstGeom>
              <a:noFill/>
            </p:spPr>
            <p:txBody>
              <a:bodyPr wrap="square">
                <a:spAutoFit/>
              </a:bodyPr>
              <a:lstStyle/>
              <a:p>
                <a:pPr algn="just">
                  <a:lnSpc>
                    <a:spcPct val="115000"/>
                  </a:lnSpc>
                  <a:spcBef>
                    <a:spcPts val="1400"/>
                  </a:spcBef>
                  <a:spcAft>
                    <a:spcPts val="400"/>
                  </a:spcAft>
                  <a:buNone/>
                </a:pPr>
                <a:r>
                  <a:rPr lang="vi-VN" sz="2200" b="1">
                    <a:solidFill>
                      <a:srgbClr val="000000"/>
                    </a:solidFill>
                    <a:effectLst/>
                    <a:latin typeface="Segoe UI" panose="020B0502040204020203" pitchFamily="34" charset="0"/>
                    <a:cs typeface="Segoe UI" panose="020B0502040204020203" pitchFamily="34" charset="0"/>
                  </a:rPr>
                  <a:t>Phương pháp tính toán Distribution Descriptor</a:t>
                </a:r>
                <a:endParaRPr lang="vi-VN" sz="2200" b="1">
                  <a:solidFill>
                    <a:srgbClr val="434343"/>
                  </a:solidFill>
                  <a:effectLst/>
                  <a:latin typeface="Segoe UI" panose="020B0502040204020203" pitchFamily="34" charset="0"/>
                  <a:cs typeface="Segoe UI" panose="020B0502040204020203" pitchFamily="34" charset="0"/>
                </a:endParaRPr>
              </a:p>
              <a:p>
                <a:pPr marL="342900" lvl="0" indent="-342900" algn="just">
                  <a:lnSpc>
                    <a:spcPct val="115000"/>
                  </a:lnSpc>
                  <a:spcBef>
                    <a:spcPts val="1200"/>
                  </a:spcBef>
                  <a:buFont typeface="+mj-lt"/>
                  <a:buAutoNum type="arabicPeriod"/>
                </a:pP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Lớp tính chất lý hóa:</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 Đầu tiên, các amino acid trong chuỗi protein được phân loại thành các nhóm theo một tính chất cụ thể. Ví dụ, tính chất </a:t>
                </a: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độ kỵ nước</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 (hydrophobicity) có thể chia amino acid thành các nhóm sau:</a:t>
                </a:r>
              </a:p>
              <a:p>
                <a:pPr marL="742950" lvl="1" indent="-285750" algn="just">
                  <a:lnSpc>
                    <a:spcPct val="115000"/>
                  </a:lnSpc>
                  <a:buFont typeface="Arial" panose="020B0604020202020204" pitchFamily="34" charset="0"/>
                  <a:buChar char="○"/>
                </a:pP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Polar (P)</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 R, K, E, D, Q, N</a:t>
                </a:r>
              </a:p>
              <a:p>
                <a:pPr marL="742950" lvl="1" indent="-285750" algn="just">
                  <a:lnSpc>
                    <a:spcPct val="115000"/>
                  </a:lnSpc>
                  <a:buFont typeface="Arial" panose="020B0604020202020204" pitchFamily="34" charset="0"/>
                  <a:buChar char="○"/>
                </a:pP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Neutral (N)</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 G, A, S, T, P, H, Y</a:t>
                </a:r>
              </a:p>
              <a:p>
                <a:pPr marL="742950" lvl="1" indent="-285750" algn="just">
                  <a:lnSpc>
                    <a:spcPct val="115000"/>
                  </a:lnSpc>
                  <a:buFont typeface="Arial" panose="020B0604020202020204" pitchFamily="34" charset="0"/>
                  <a:buChar char="○"/>
                </a:pP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Hydrophobic (H)</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 C, L, V, I, M, F, W</a:t>
                </a:r>
              </a:p>
              <a:p>
                <a:pPr marL="342900" lvl="0" indent="-342900" algn="just">
                  <a:lnSpc>
                    <a:spcPct val="115000"/>
                  </a:lnSpc>
                  <a:buFont typeface="+mj-lt"/>
                  <a:buAutoNum type="arabicPeriod"/>
                </a:pP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Xác định phân bố của các phần tử:</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 Sau đó, chúng ta sẽ tính toán các giá trị phân bố của các phần tử thuộc từng lớp dựa trên các điểm phần trăm:</a:t>
                </a:r>
              </a:p>
              <a:p>
                <a:pPr marL="742950" lvl="1" indent="-285750" algn="just">
                  <a:lnSpc>
                    <a:spcPct val="115000"/>
                  </a:lnSpc>
                  <a:buFont typeface="Arial" panose="020B0604020202020204" pitchFamily="34" charset="0"/>
                  <a:buChar char="○"/>
                </a:pP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First residue</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 Vị trí xuất hiện đầu tiên của một amino acid thuộc lớp đó.</a:t>
                </a:r>
              </a:p>
              <a:p>
                <a:pPr marL="742950" lvl="1" indent="-285750" algn="just">
                  <a:lnSpc>
                    <a:spcPct val="115000"/>
                  </a:lnSpc>
                  <a:buFont typeface="Arial" panose="020B0604020202020204" pitchFamily="34" charset="0"/>
                  <a:buChar char="○"/>
                </a:pP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25% residue</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 Vị trí của phần tử thứ 25% trong chuỗi của nhóm amino acid đó.</a:t>
                </a:r>
              </a:p>
              <a:p>
                <a:pPr marL="742950" lvl="1" indent="-285750" algn="just">
                  <a:lnSpc>
                    <a:spcPct val="115000"/>
                  </a:lnSpc>
                  <a:buFont typeface="Arial" panose="020B0604020202020204" pitchFamily="34" charset="0"/>
                  <a:buChar char="○"/>
                </a:pP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50% residue</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 Vị trí của phần tử thứ 50% trong chuỗi của nhóm amino acid đó.</a:t>
                </a:r>
              </a:p>
              <a:p>
                <a:pPr marL="742950" lvl="1" indent="-285750" algn="just">
                  <a:lnSpc>
                    <a:spcPct val="115000"/>
                  </a:lnSpc>
                  <a:buFont typeface="Arial" panose="020B0604020202020204" pitchFamily="34" charset="0"/>
                  <a:buChar char="○"/>
                </a:pP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75% residue</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 Vị trí của phần tử thứ 75%.</a:t>
                </a:r>
              </a:p>
              <a:p>
                <a:pPr marL="742950" lvl="1" indent="-285750" algn="just">
                  <a:lnSpc>
                    <a:spcPct val="115000"/>
                  </a:lnSpc>
                  <a:buFont typeface="Arial" panose="020B0604020202020204" pitchFamily="34" charset="0"/>
                  <a:buChar char="○"/>
                </a:pP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100% residue</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 Vị trí của phần tử cuối cùng của nhóm trong chuỗi.</a:t>
                </a:r>
              </a:p>
              <a:p>
                <a:pPr marL="342900" lvl="0" indent="-342900" algn="just">
                  <a:lnSpc>
                    <a:spcPct val="115000"/>
                  </a:lnSpc>
                  <a:buFont typeface="+mj-lt"/>
                  <a:buAutoNum type="arabicPeriod"/>
                </a:pPr>
                <a:r>
                  <a:rPr lang="vi-VN" sz="2200" b="1" u="none" strike="noStrike">
                    <a:effectLst/>
                    <a:latin typeface="Segoe UI" panose="020B0502040204020203" pitchFamily="34" charset="0"/>
                    <a:ea typeface="Arial" panose="020B0604020202020204" pitchFamily="34" charset="0"/>
                    <a:cs typeface="Segoe UI" panose="020B0502040204020203" pitchFamily="34" charset="0"/>
                  </a:rPr>
                  <a:t>Công thức tính Distribution Descriptor</a:t>
                </a:r>
                <a:r>
                  <a:rPr lang="vi-VN" sz="2200" u="none" strike="noStrike">
                    <a:effectLst/>
                    <a:latin typeface="Segoe UI" panose="020B0502040204020203" pitchFamily="34" charset="0"/>
                    <a:ea typeface="Arial" panose="020B0604020202020204" pitchFamily="34" charset="0"/>
                    <a:cs typeface="Segoe UI" panose="020B0502040204020203" pitchFamily="34" charset="0"/>
                  </a:rPr>
                  <a:t>:</a:t>
                </a:r>
              </a:p>
              <a:p>
                <a:pPr algn="just">
                  <a:buNone/>
                </a:pPr>
                <a:r>
                  <a:rPr lang="vi-VN" sz="2200">
                    <a:effectLst/>
                    <a:latin typeface="Segoe UI" panose="020B0502040204020203" pitchFamily="34" charset="0"/>
                    <a:ea typeface="Arial" panose="020B0604020202020204" pitchFamily="34" charset="0"/>
                    <a:cs typeface="Segoe UI" panose="020B0502040204020203" pitchFamily="34" charset="0"/>
                  </a:rPr>
                  <a:t>Nếu P là vị trí của phần tử được xác định (first, 25%, 50%, 75%, hoặc 100%) và L là độ dài chuỗi protein, giá trị distribution descriptor được tính bằng: </a:t>
                </a:r>
              </a:p>
              <a:p>
                <a:pPr algn="just">
                  <a:buNone/>
                </a:pPr>
                <a14:m>
                  <m:oMathPara xmlns:m="http://schemas.openxmlformats.org/officeDocument/2006/math">
                    <m:oMathParaPr>
                      <m:jc m:val="centerGroup"/>
                    </m:oMathParaPr>
                    <m:oMath xmlns:m="http://schemas.openxmlformats.org/officeDocument/2006/math">
                      <m:r>
                        <a:rPr lang="vi-VN" sz="2200" i="1" smtClean="0">
                          <a:effectLst/>
                          <a:latin typeface="Cambria Math" panose="02040503050406030204" pitchFamily="18" charset="0"/>
                          <a:ea typeface="Arial" panose="020B0604020202020204" pitchFamily="34" charset="0"/>
                          <a:cs typeface="Arial" panose="020B0604020202020204" pitchFamily="34" charset="0"/>
                        </a:rPr>
                        <m:t>𝑑𝑒𝑠𝑐𝑟𝑖𝑝𝑡𝑜𝑟</m:t>
                      </m:r>
                      <m:r>
                        <a:rPr lang="vi-VN" sz="2200" i="1" smtClean="0">
                          <a:effectLst/>
                          <a:latin typeface="Cambria Math" panose="02040503050406030204" pitchFamily="18" charset="0"/>
                          <a:ea typeface="Arial" panose="020B0604020202020204" pitchFamily="34" charset="0"/>
                          <a:cs typeface="Arial" panose="020B0604020202020204" pitchFamily="34" charset="0"/>
                        </a:rPr>
                        <m:t> </m:t>
                      </m:r>
                      <m:r>
                        <a:rPr lang="vi-VN" sz="2200" i="1" smtClean="0">
                          <a:effectLst/>
                          <a:latin typeface="Cambria Math" panose="02040503050406030204" pitchFamily="18" charset="0"/>
                          <a:ea typeface="Arial" panose="020B0604020202020204" pitchFamily="34" charset="0"/>
                          <a:cs typeface="Arial" panose="020B0604020202020204" pitchFamily="34" charset="0"/>
                        </a:rPr>
                        <m:t>𝑣𝑎𝑙𝑢𝑒</m:t>
                      </m:r>
                      <m:r>
                        <a:rPr lang="vi-VN" sz="2200" b="1" i="1">
                          <a:effectLst/>
                          <a:latin typeface="Cambria Math" panose="02040503050406030204" pitchFamily="18" charset="0"/>
                          <a:ea typeface="Arial" panose="020B0604020202020204" pitchFamily="34" charset="0"/>
                          <a:cs typeface="Arial" panose="020B0604020202020204" pitchFamily="34" charset="0"/>
                        </a:rPr>
                        <m:t>=</m:t>
                      </m:r>
                      <m:r>
                        <a:rPr lang="vi-VN" sz="2200" i="1">
                          <a:effectLst/>
                          <a:latin typeface="Cambria Math" panose="02040503050406030204" pitchFamily="18" charset="0"/>
                          <a:ea typeface="Arial" panose="020B0604020202020204" pitchFamily="34" charset="0"/>
                          <a:cs typeface="Arial" panose="020B0604020202020204" pitchFamily="34" charset="0"/>
                        </a:rPr>
                        <m:t>(</m:t>
                      </m:r>
                      <m:f>
                        <m:fPr>
                          <m:ctrlPr>
                            <a:rPr lang="vi-VN" sz="2200" i="1">
                              <a:effectLst/>
                              <a:latin typeface="Cambria Math" panose="02040503050406030204" pitchFamily="18" charset="0"/>
                            </a:rPr>
                          </m:ctrlPr>
                        </m:fPr>
                        <m:num>
                          <m:r>
                            <a:rPr lang="vi-VN" sz="2200" i="1">
                              <a:effectLst/>
                              <a:latin typeface="Cambria Math" panose="02040503050406030204" pitchFamily="18" charset="0"/>
                              <a:ea typeface="Arial" panose="020B0604020202020204" pitchFamily="34" charset="0"/>
                              <a:cs typeface="Arial" panose="020B0604020202020204" pitchFamily="34" charset="0"/>
                            </a:rPr>
                            <m:t>𝑃</m:t>
                          </m:r>
                        </m:num>
                        <m:den>
                          <m:r>
                            <a:rPr lang="vi-VN" sz="2200" i="1">
                              <a:effectLst/>
                              <a:latin typeface="Cambria Math" panose="02040503050406030204" pitchFamily="18" charset="0"/>
                              <a:ea typeface="Arial" panose="020B0604020202020204" pitchFamily="34" charset="0"/>
                              <a:cs typeface="Arial" panose="020B0604020202020204" pitchFamily="34" charset="0"/>
                            </a:rPr>
                            <m:t>𝐿</m:t>
                          </m:r>
                        </m:den>
                      </m:f>
                      <m:r>
                        <a:rPr lang="vi-VN" sz="2200" i="1">
                          <a:effectLst/>
                          <a:latin typeface="Cambria Math" panose="02040503050406030204" pitchFamily="18" charset="0"/>
                          <a:ea typeface="Arial" panose="020B0604020202020204" pitchFamily="34" charset="0"/>
                          <a:cs typeface="Arial" panose="020B0604020202020204" pitchFamily="34" charset="0"/>
                        </a:rPr>
                        <m:t>​)×100%</m:t>
                      </m:r>
                    </m:oMath>
                  </m:oMathPara>
                </a14:m>
                <a:endParaRPr lang="vi-VN" sz="2200">
                  <a:effectLst/>
                  <a:latin typeface="Segoe UI" panose="020B0502040204020203" pitchFamily="34" charset="0"/>
                  <a:ea typeface="Arial" panose="020B0604020202020204" pitchFamily="34" charset="0"/>
                  <a:cs typeface="Segoe UI" panose="020B0502040204020203" pitchFamily="34" charset="0"/>
                </a:endParaRPr>
              </a:p>
              <a:p>
                <a:pPr algn="ctr"/>
                <a:r>
                  <a:rPr lang="vi-VN" sz="2200">
                    <a:latin typeface="Segoe UI" panose="020B0502040204020203" pitchFamily="34" charset="0"/>
                    <a:ea typeface="Arial" panose="020B0604020202020204" pitchFamily="34" charset="0"/>
                    <a:cs typeface="Segoe UI" panose="020B0502040204020203" pitchFamily="34" charset="0"/>
                  </a:rPr>
                  <a:t>Ví dụ: </a:t>
                </a:r>
                <a14:m>
                  <m:oMath xmlns:m="http://schemas.openxmlformats.org/officeDocument/2006/math">
                    <m:r>
                      <a:rPr lang="vi-VN" sz="2200" i="1" smtClean="0">
                        <a:effectLst/>
                        <a:latin typeface="Cambria Math" panose="02040503050406030204" pitchFamily="18" charset="0"/>
                        <a:ea typeface="Arial" panose="020B0604020202020204" pitchFamily="34" charset="0"/>
                        <a:cs typeface="Arial" panose="020B0604020202020204" pitchFamily="34" charset="0"/>
                      </a:rPr>
                      <m:t>𝑑𝑒𝑠𝑐𝑟𝑖𝑝𝑡𝑜𝑟</m:t>
                    </m:r>
                    <m:r>
                      <a:rPr lang="vi-VN" sz="2200" i="1" smtClean="0">
                        <a:effectLst/>
                        <a:latin typeface="Cambria Math" panose="02040503050406030204" pitchFamily="18" charset="0"/>
                        <a:ea typeface="Arial" panose="020B0604020202020204" pitchFamily="34" charset="0"/>
                        <a:cs typeface="Arial" panose="020B0604020202020204" pitchFamily="34" charset="0"/>
                      </a:rPr>
                      <m:t> </m:t>
                    </m:r>
                    <m:r>
                      <a:rPr lang="vi-VN" sz="2200" i="1" smtClean="0">
                        <a:effectLst/>
                        <a:latin typeface="Cambria Math" panose="02040503050406030204" pitchFamily="18" charset="0"/>
                        <a:ea typeface="Arial" panose="020B0604020202020204" pitchFamily="34" charset="0"/>
                        <a:cs typeface="Arial" panose="020B0604020202020204" pitchFamily="34" charset="0"/>
                      </a:rPr>
                      <m:t>𝑣𝑎𝑙𝑢𝑒</m:t>
                    </m:r>
                    <m:r>
                      <a:rPr lang="vi-VN" sz="2200" b="1" i="1">
                        <a:effectLst/>
                        <a:latin typeface="Cambria Math" panose="02040503050406030204" pitchFamily="18" charset="0"/>
                        <a:ea typeface="Arial" panose="020B0604020202020204" pitchFamily="34" charset="0"/>
                        <a:cs typeface="Arial" panose="020B0604020202020204" pitchFamily="34" charset="0"/>
                      </a:rPr>
                      <m:t>=</m:t>
                    </m:r>
                    <m:r>
                      <a:rPr lang="vi-VN" sz="2200" i="1">
                        <a:effectLst/>
                        <a:latin typeface="Cambria Math" panose="02040503050406030204" pitchFamily="18" charset="0"/>
                        <a:ea typeface="Arial" panose="020B0604020202020204" pitchFamily="34" charset="0"/>
                        <a:cs typeface="Arial" panose="020B0604020202020204" pitchFamily="34" charset="0"/>
                      </a:rPr>
                      <m:t>(</m:t>
                    </m:r>
                    <m:f>
                      <m:fPr>
                        <m:ctrlPr>
                          <a:rPr lang="vi-VN" sz="2200" i="1">
                            <a:effectLst/>
                            <a:latin typeface="Cambria Math" panose="02040503050406030204" pitchFamily="18" charset="0"/>
                          </a:rPr>
                        </m:ctrlPr>
                      </m:fPr>
                      <m:num>
                        <m:r>
                          <a:rPr lang="vi-VN" sz="2200" i="1">
                            <a:latin typeface="Cambria Math" panose="02040503050406030204" pitchFamily="18" charset="0"/>
                          </a:rPr>
                          <m:t>25</m:t>
                        </m:r>
                        <m:r>
                          <a:rPr lang="vi-VN" sz="2200" b="0" i="1" smtClean="0">
                            <a:latin typeface="Cambria Math" panose="02040503050406030204" pitchFamily="18" charset="0"/>
                          </a:rPr>
                          <m:t>%</m:t>
                        </m:r>
                      </m:num>
                      <m:den>
                        <m:r>
                          <a:rPr lang="vi-VN" sz="2200" i="1">
                            <a:latin typeface="Cambria Math" panose="02040503050406030204" pitchFamily="18" charset="0"/>
                            <a:ea typeface="Arial" panose="020B0604020202020204" pitchFamily="34" charset="0"/>
                            <a:cs typeface="Arial" panose="020B0604020202020204" pitchFamily="34" charset="0"/>
                          </a:rPr>
                          <m:t>50</m:t>
                        </m:r>
                      </m:den>
                    </m:f>
                    <m:r>
                      <a:rPr lang="vi-VN" sz="2200" i="1">
                        <a:effectLst/>
                        <a:latin typeface="Cambria Math" panose="02040503050406030204" pitchFamily="18" charset="0"/>
                        <a:ea typeface="Arial" panose="020B0604020202020204" pitchFamily="34" charset="0"/>
                        <a:cs typeface="Arial" panose="020B0604020202020204" pitchFamily="34" charset="0"/>
                      </a:rPr>
                      <m:t>​)×100%</m:t>
                    </m:r>
                  </m:oMath>
                </a14:m>
                <a:endParaRPr lang="vi-VN" sz="2200">
                  <a:effectLst/>
                  <a:latin typeface="Segoe UI" panose="020B0502040204020203" pitchFamily="34" charset="0"/>
                  <a:ea typeface="Arial" panose="020B0604020202020204" pitchFamily="34" charset="0"/>
                  <a:cs typeface="Segoe UI" panose="020B0502040204020203" pitchFamily="34" charset="0"/>
                </a:endParaRPr>
              </a:p>
              <a:p>
                <a:pPr algn="just">
                  <a:buNone/>
                </a:pPr>
                <a:endParaRPr lang="vi-VN" sz="2200">
                  <a:effectLst/>
                  <a:latin typeface="Segoe UI" panose="020B0502040204020203" pitchFamily="34" charset="0"/>
                  <a:ea typeface="Arial" panose="020B0604020202020204"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FF922B3-70F8-2C7C-E729-13A4771DDC66}"/>
                  </a:ext>
                </a:extLst>
              </p:cNvPr>
              <p:cNvSpPr txBox="1">
                <a:spLocks noRot="1" noChangeAspect="1" noMove="1" noResize="1" noEditPoints="1" noAdjustHandles="1" noChangeArrowheads="1" noChangeShapeType="1" noTextEdit="1"/>
              </p:cNvSpPr>
              <p:nvPr/>
            </p:nvSpPr>
            <p:spPr>
              <a:xfrm>
                <a:off x="1539671" y="2095500"/>
                <a:ext cx="15087600" cy="7885107"/>
              </a:xfrm>
              <a:prstGeom prst="rect">
                <a:avLst/>
              </a:prstGeom>
              <a:blipFill>
                <a:blip r:embed="rId3"/>
                <a:stretch>
                  <a:fillRect l="-687" t="-309" r="-525"/>
                </a:stretch>
              </a:blipFill>
            </p:spPr>
            <p:txBody>
              <a:bodyPr/>
              <a:lstStyle/>
              <a:p>
                <a:r>
                  <a:rPr lang="vi-VN">
                    <a:noFill/>
                  </a:rPr>
                  <a:t> </a:t>
                </a:r>
              </a:p>
            </p:txBody>
          </p:sp>
        </mc:Fallback>
      </mc:AlternateContent>
    </p:spTree>
    <p:extLst>
      <p:ext uri="{BB962C8B-B14F-4D97-AF65-F5344CB8AC3E}">
        <p14:creationId xmlns:p14="http://schemas.microsoft.com/office/powerpoint/2010/main" val="32451226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C47B3-94F0-2A73-48AF-46185BB683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B64197-F636-69DF-AF4D-EE53A03F607F}"/>
              </a:ext>
            </a:extLst>
          </p:cNvPr>
          <p:cNvSpPr/>
          <p:nvPr/>
        </p:nvSpPr>
        <p:spPr>
          <a:xfrm>
            <a:off x="-2586122" y="-1538646"/>
            <a:ext cx="5498019" cy="4480885"/>
          </a:xfrm>
          <a:custGeom>
            <a:avLst/>
            <a:gdLst/>
            <a:ahLst/>
            <a:cxnLst/>
            <a:rect l="l" t="t" r="r" b="b"/>
            <a:pathLst>
              <a:path w="5498019" h="4480885">
                <a:moveTo>
                  <a:pt x="0" y="0"/>
                </a:moveTo>
                <a:lnTo>
                  <a:pt x="5498019" y="0"/>
                </a:lnTo>
                <a:lnTo>
                  <a:pt x="5498019" y="4480886"/>
                </a:lnTo>
                <a:lnTo>
                  <a:pt x="0" y="4480886"/>
                </a:lnTo>
                <a:lnTo>
                  <a:pt x="0" y="0"/>
                </a:lnTo>
                <a:close/>
              </a:path>
            </a:pathLst>
          </a:custGeom>
          <a:blipFill>
            <a:blip r:embed="rId2"/>
            <a:stretch>
              <a:fillRect/>
            </a:stretch>
          </a:blipFill>
        </p:spPr>
        <p:txBody>
          <a:bodyPr/>
          <a:lstStyle/>
          <a:p>
            <a:endParaRPr lang="vi-VN">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E0ABBDD2-53BE-0F8A-87E2-289C373A676B}"/>
              </a:ext>
            </a:extLst>
          </p:cNvPr>
          <p:cNvSpPr txBox="1"/>
          <p:nvPr/>
        </p:nvSpPr>
        <p:spPr>
          <a:xfrm>
            <a:off x="10515600" y="5981700"/>
            <a:ext cx="7010400" cy="3268331"/>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vi-VN" sz="2000">
                <a:effectLst/>
                <a:latin typeface="Times New Roman" panose="02020603050405020304" pitchFamily="18" charset="0"/>
                <a:ea typeface="Times New Roman" panose="02020603050405020304" pitchFamily="18" charset="0"/>
                <a:cs typeface="Times New Roman" panose="02020603050405020304" pitchFamily="18" charset="0"/>
              </a:rPr>
              <a:t>Dữ liệu: Thu thập và xử lý dữ liệu peptide từ các cơ sở dữ liệu công khai như UniProt, GenBank, NCBI và APD3.</a:t>
            </a:r>
            <a:endParaRPr lang="vi-VN" sz="20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2000">
                <a:effectLst/>
                <a:latin typeface="Times New Roman" panose="02020603050405020304" pitchFamily="18" charset="0"/>
                <a:ea typeface="Times New Roman" panose="02020603050405020304" pitchFamily="18" charset="0"/>
                <a:cs typeface="Times New Roman" panose="02020603050405020304" pitchFamily="18" charset="0"/>
              </a:rPr>
              <a:t>Thuật toán: Ứng dụng mô hình học sâu Transformer, để trích xuất đặc trưng và dự đoán hoạt tính sinh học của peptide.</a:t>
            </a:r>
            <a:endParaRPr lang="vi-VN" sz="20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vi-VN" sz="2000">
                <a:effectLst/>
                <a:latin typeface="Times New Roman" panose="02020603050405020304" pitchFamily="18" charset="0"/>
                <a:ea typeface="Times New Roman" panose="02020603050405020304" pitchFamily="18" charset="0"/>
                <a:cs typeface="Times New Roman" panose="02020603050405020304" pitchFamily="18" charset="0"/>
              </a:rPr>
              <a:t>Giải thích mô hình: Tích hợp kỹ thuật Explainable AI (XAI), cụ thể là SHAP, để giải thích các quyết định của mô hình và xác định các yếu tố ảnh hưởng đến hoạt tính peptide.</a:t>
            </a:r>
            <a:endParaRPr lang="vi-VN" sz="2000">
              <a:effectLst/>
              <a:latin typeface="Arial" panose="020B0604020202020204" pitchFamily="34" charset="0"/>
              <a:ea typeface="Arial" panose="020B06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6F060D4-6F25-19C9-4774-5CC94155640B}"/>
              </a:ext>
            </a:extLst>
          </p:cNvPr>
          <p:cNvSpPr txBox="1"/>
          <p:nvPr/>
        </p:nvSpPr>
        <p:spPr>
          <a:xfrm>
            <a:off x="762000" y="5981700"/>
            <a:ext cx="7010400" cy="3268331"/>
          </a:xfrm>
          <a:prstGeom prst="rect">
            <a:avLst/>
          </a:prstGeom>
          <a:noFill/>
        </p:spPr>
        <p:txBody>
          <a:bodyPr wrap="square">
            <a:spAutoFit/>
          </a:bodyPr>
          <a:lstStyle/>
          <a:p>
            <a:pPr indent="450215" algn="just">
              <a:lnSpc>
                <a:spcPct val="150000"/>
              </a:lnSpc>
              <a:spcAft>
                <a:spcPts val="1000"/>
              </a:spcAft>
            </a:pPr>
            <a:r>
              <a:rPr lang="vi-VN" sz="2000">
                <a:effectLst/>
                <a:latin typeface="Times New Roman" panose="02020603050405020304" pitchFamily="18" charset="0"/>
                <a:ea typeface="Times New Roman" panose="02020603050405020304" pitchFamily="18" charset="0"/>
                <a:cs typeface="Times New Roman" panose="02020603050405020304" pitchFamily="18" charset="0"/>
              </a:rPr>
              <a:t>Mục tiêu của đề tài là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phát triển mô hình</a:t>
            </a:r>
            <a:r>
              <a:rPr lang="vi-VN" sz="2000">
                <a:effectLst/>
                <a:latin typeface="Times New Roman" panose="02020603050405020304" pitchFamily="18" charset="0"/>
                <a:ea typeface="Times New Roman" panose="02020603050405020304" pitchFamily="18" charset="0"/>
                <a:cs typeface="Times New Roman" panose="02020603050405020304" pitchFamily="18" charset="0"/>
              </a:rPr>
              <a:t> có khả năng dự đoán đặc trưng peptide một cách chính xác và cung cấp giải thích minh bạch về quyết định của mô hình. Kết quả từ nghiên cứu này không chỉ cung cấp một công cụ tính toán hiệu quả cho việc khám phá peptide, mà còn đóng góp vào sự hiểu biết cơ bản về mối quan hệ giữa cấu trúc và chức năng của peptide, từ đó mở ra con đường mới cho việc phát triển thế hệ thuốc peptide tiếp theo.</a:t>
            </a:r>
            <a:endParaRPr lang="vi-VN" sz="20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643CE93-C623-D90F-A793-01B062BC3C94}"/>
              </a:ext>
            </a:extLst>
          </p:cNvPr>
          <p:cNvSpPr txBox="1"/>
          <p:nvPr/>
        </p:nvSpPr>
        <p:spPr>
          <a:xfrm>
            <a:off x="3279058" y="1504022"/>
            <a:ext cx="12919554" cy="2345001"/>
          </a:xfrm>
          <a:prstGeom prst="rect">
            <a:avLst/>
          </a:prstGeom>
          <a:noFill/>
        </p:spPr>
        <p:txBody>
          <a:bodyPr wrap="square">
            <a:spAutoFit/>
          </a:bodyPr>
          <a:lstStyle/>
          <a:p>
            <a:pPr indent="450215" algn="just">
              <a:lnSpc>
                <a:spcPct val="150000"/>
              </a:lnSpc>
              <a:spcAft>
                <a:spcPts val="1000"/>
              </a:spcAft>
            </a:pPr>
            <a:r>
              <a:rPr lang="vi-VN" sz="2000">
                <a:effectLst/>
                <a:latin typeface="Times New Roman" panose="02020603050405020304" pitchFamily="18" charset="0"/>
                <a:ea typeface="Times New Roman" panose="02020603050405020304" pitchFamily="18" charset="0"/>
                <a:cs typeface="Times New Roman" panose="02020603050405020304" pitchFamily="18" charset="0"/>
              </a:rPr>
              <a:t>Trong bối cảnh toàn cầu hiện nay, khi nhân loại đang phải đối mặt với những thách thức ngày càng gia tăng từ các bệnh truyền nhiễm mới và sự kháng thuốc của vi sinh vật, việc phát triển các phương pháp điều trị mới, đặc biệt là các chất có nguồn gốc sinh học như peptide, trở nên quan trọng hơn bao giờ hết. Đề tài “Ứng dụng học sâu và Explainable Artificial Intelligence trong phân tích đặc trưng và thiết kế Peptide” hướng đến việc kết hợp công nghệ trí tuệ nhân tạo tiên tiến với lĩnh vực sinh học phân tử, nhằm tạo ra những đột phá trong nghiên cứu peptide và phát triển dược phẩm.</a:t>
            </a:r>
            <a:endParaRPr lang="vi-VN" sz="20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2" name="TextBox 4">
            <a:extLst>
              <a:ext uri="{FF2B5EF4-FFF2-40B4-BE49-F238E27FC236}">
                <a16:creationId xmlns:a16="http://schemas.microsoft.com/office/drawing/2014/main" id="{384575C4-188A-9E77-EE87-37458C53769B}"/>
              </a:ext>
            </a:extLst>
          </p:cNvPr>
          <p:cNvSpPr txBox="1"/>
          <p:nvPr/>
        </p:nvSpPr>
        <p:spPr>
          <a:xfrm>
            <a:off x="3276600" y="345347"/>
            <a:ext cx="12922012" cy="1026438"/>
          </a:xfrm>
          <a:prstGeom prst="rect">
            <a:avLst/>
          </a:prstGeom>
          <a:solidFill>
            <a:schemeClr val="tx2">
              <a:lumMod val="40000"/>
              <a:lumOff val="60000"/>
            </a:schemeClr>
          </a:solidFill>
        </p:spPr>
        <p:txBody>
          <a:bodyPr lIns="50800" tIns="50800" rIns="50800" bIns="50800" rtlCol="0" anchor="ctr"/>
          <a:lstStyle/>
          <a:p>
            <a:pPr algn="ctr">
              <a:lnSpc>
                <a:spcPts val="2659"/>
              </a:lnSpc>
              <a:spcBef>
                <a:spcPct val="0"/>
              </a:spcBef>
            </a:pPr>
            <a:r>
              <a:rPr lang="en-US" sz="3000" b="1">
                <a:solidFill>
                  <a:schemeClr val="bg1"/>
                </a:solidFill>
              </a:rPr>
              <a:t>Lý do chọn đề tài</a:t>
            </a:r>
            <a:endParaRPr sz="3000" b="1">
              <a:solidFill>
                <a:schemeClr val="bg1"/>
              </a:solidFill>
            </a:endParaRPr>
          </a:p>
        </p:txBody>
      </p:sp>
      <p:sp>
        <p:nvSpPr>
          <p:cNvPr id="13" name="TextBox 4">
            <a:extLst>
              <a:ext uri="{FF2B5EF4-FFF2-40B4-BE49-F238E27FC236}">
                <a16:creationId xmlns:a16="http://schemas.microsoft.com/office/drawing/2014/main" id="{B199A729-8222-C046-E4E5-FD0AA7758FAC}"/>
              </a:ext>
            </a:extLst>
          </p:cNvPr>
          <p:cNvSpPr txBox="1"/>
          <p:nvPr/>
        </p:nvSpPr>
        <p:spPr>
          <a:xfrm>
            <a:off x="10515600" y="4686300"/>
            <a:ext cx="7010400" cy="1026438"/>
          </a:xfrm>
          <a:prstGeom prst="rect">
            <a:avLst/>
          </a:prstGeom>
          <a:solidFill>
            <a:schemeClr val="tx2">
              <a:lumMod val="40000"/>
              <a:lumOff val="60000"/>
            </a:schemeClr>
          </a:solidFill>
        </p:spPr>
        <p:txBody>
          <a:bodyPr lIns="50800" tIns="50800" rIns="50800" bIns="50800" rtlCol="0" anchor="ctr"/>
          <a:lstStyle/>
          <a:p>
            <a:pPr algn="ctr">
              <a:lnSpc>
                <a:spcPts val="2659"/>
              </a:lnSpc>
              <a:spcBef>
                <a:spcPct val="0"/>
              </a:spcBef>
            </a:pPr>
            <a:r>
              <a:rPr lang="en-US" sz="3000" b="1">
                <a:solidFill>
                  <a:schemeClr val="bg1"/>
                </a:solidFill>
              </a:rPr>
              <a:t>Phạm vi đề tài</a:t>
            </a:r>
            <a:endParaRPr sz="3000" b="1">
              <a:solidFill>
                <a:schemeClr val="bg1"/>
              </a:solidFill>
            </a:endParaRPr>
          </a:p>
        </p:txBody>
      </p:sp>
      <p:sp>
        <p:nvSpPr>
          <p:cNvPr id="14" name="TextBox 4">
            <a:extLst>
              <a:ext uri="{FF2B5EF4-FFF2-40B4-BE49-F238E27FC236}">
                <a16:creationId xmlns:a16="http://schemas.microsoft.com/office/drawing/2014/main" id="{4E7CABCF-B257-D22F-55B1-2E2B2E8BEA29}"/>
              </a:ext>
            </a:extLst>
          </p:cNvPr>
          <p:cNvSpPr txBox="1"/>
          <p:nvPr/>
        </p:nvSpPr>
        <p:spPr>
          <a:xfrm>
            <a:off x="762000" y="4686300"/>
            <a:ext cx="7010400" cy="1026438"/>
          </a:xfrm>
          <a:prstGeom prst="rect">
            <a:avLst/>
          </a:prstGeom>
          <a:solidFill>
            <a:schemeClr val="tx2">
              <a:lumMod val="40000"/>
              <a:lumOff val="60000"/>
            </a:schemeClr>
          </a:solidFill>
        </p:spPr>
        <p:txBody>
          <a:bodyPr lIns="50800" tIns="50800" rIns="50800" bIns="50800" rtlCol="0" anchor="ctr"/>
          <a:lstStyle/>
          <a:p>
            <a:pPr algn="ctr">
              <a:lnSpc>
                <a:spcPts val="2659"/>
              </a:lnSpc>
              <a:spcBef>
                <a:spcPct val="0"/>
              </a:spcBef>
            </a:pPr>
            <a:r>
              <a:rPr lang="en-US" sz="3000" b="1">
                <a:solidFill>
                  <a:schemeClr val="bg1"/>
                </a:solidFill>
              </a:rPr>
              <a:t>Mục tiêu nghiên cứu</a:t>
            </a:r>
            <a:endParaRPr sz="3000" b="1">
              <a:solidFill>
                <a:schemeClr val="bg1"/>
              </a:solidFill>
            </a:endParaRPr>
          </a:p>
        </p:txBody>
      </p:sp>
    </p:spTree>
    <p:extLst>
      <p:ext uri="{BB962C8B-B14F-4D97-AF65-F5344CB8AC3E}">
        <p14:creationId xmlns:p14="http://schemas.microsoft.com/office/powerpoint/2010/main" val="114728435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165CCAF-86E1-EE8C-A2C1-6A89A8BE6A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83A29B2-1F86-DBD9-778D-2C069AD1288F}"/>
              </a:ext>
            </a:extLst>
          </p:cNvPr>
          <p:cNvSpPr/>
          <p:nvPr/>
        </p:nvSpPr>
        <p:spPr>
          <a:xfrm>
            <a:off x="-1624448" y="8301539"/>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txBody>
          <a:bodyPr/>
          <a:lstStyle/>
          <a:p>
            <a:endParaRPr lang="vi-VN"/>
          </a:p>
        </p:txBody>
      </p:sp>
      <p:sp>
        <p:nvSpPr>
          <p:cNvPr id="38" name="TextBox 30">
            <a:extLst>
              <a:ext uri="{FF2B5EF4-FFF2-40B4-BE49-F238E27FC236}">
                <a16:creationId xmlns:a16="http://schemas.microsoft.com/office/drawing/2014/main" id="{F73E78ED-BCF0-F26F-19A0-900338A4FAD3}"/>
              </a:ext>
            </a:extLst>
          </p:cNvPr>
          <p:cNvSpPr txBox="1"/>
          <p:nvPr/>
        </p:nvSpPr>
        <p:spPr>
          <a:xfrm>
            <a:off x="685800" y="18140"/>
            <a:ext cx="12801600" cy="2180853"/>
          </a:xfrm>
          <a:prstGeom prst="rect">
            <a:avLst/>
          </a:prstGeom>
        </p:spPr>
        <p:txBody>
          <a:bodyPr wrap="square" lIns="0" tIns="0" rIns="0" bIns="0" rtlCol="0" anchor="t">
            <a:spAutoFit/>
          </a:bodyPr>
          <a:lstStyle/>
          <a:p>
            <a:pPr algn="l">
              <a:lnSpc>
                <a:spcPts val="9215"/>
              </a:lnSpc>
            </a:pPr>
            <a:r>
              <a:rPr lang="en-US" sz="4000" b="1">
                <a:latin typeface="Segoe UI" panose="020B0502040204020203" pitchFamily="34" charset="0"/>
                <a:ea typeface="Poppins Ultra-Bold"/>
                <a:cs typeface="Segoe UI" panose="020B0502040204020203" pitchFamily="34" charset="0"/>
                <a:sym typeface="Poppins Ultra-Bold"/>
              </a:rPr>
              <a:t>Sinh đặc trưng bằng </a:t>
            </a:r>
            <a:r>
              <a:rPr lang="vi-VN" sz="4000" b="1">
                <a:latin typeface="Segoe UI" panose="020B0502040204020203" pitchFamily="34" charset="0"/>
                <a:ea typeface="Poppins Ultra-Bold"/>
                <a:cs typeface="Segoe UI" panose="020B0502040204020203" pitchFamily="34" charset="0"/>
                <a:sym typeface="Poppins Ultra-Bold"/>
              </a:rPr>
              <a:t>phương pháp Global Protein Sequence Descriptor (GPSD) </a:t>
            </a:r>
            <a:endParaRPr lang="en-US" sz="4000" b="1">
              <a:latin typeface="Segoe UI" panose="020B0502040204020203" pitchFamily="34" charset="0"/>
              <a:ea typeface="Poppins Ultra-Bold"/>
              <a:cs typeface="Segoe UI" panose="020B0502040204020203" pitchFamily="34" charset="0"/>
              <a:sym typeface="Poppins Ultra-Bold"/>
            </a:endParaRPr>
          </a:p>
        </p:txBody>
      </p:sp>
      <p:pic>
        <p:nvPicPr>
          <p:cNvPr id="7" name="Picture 6">
            <a:extLst>
              <a:ext uri="{FF2B5EF4-FFF2-40B4-BE49-F238E27FC236}">
                <a16:creationId xmlns:a16="http://schemas.microsoft.com/office/drawing/2014/main" id="{37B408F0-F667-F5CE-7B6B-FD60BD847AFC}"/>
              </a:ext>
            </a:extLst>
          </p:cNvPr>
          <p:cNvPicPr>
            <a:picLocks noChangeAspect="1"/>
          </p:cNvPicPr>
          <p:nvPr/>
        </p:nvPicPr>
        <p:blipFill>
          <a:blip r:embed="rId3"/>
          <a:stretch>
            <a:fillRect/>
          </a:stretch>
        </p:blipFill>
        <p:spPr>
          <a:xfrm>
            <a:off x="96333" y="3162300"/>
            <a:ext cx="9755132" cy="6016133"/>
          </a:xfrm>
          <a:prstGeom prst="rect">
            <a:avLst/>
          </a:prstGeom>
        </p:spPr>
      </p:pic>
      <p:sp>
        <p:nvSpPr>
          <p:cNvPr id="5" name="TextBox 4">
            <a:extLst>
              <a:ext uri="{FF2B5EF4-FFF2-40B4-BE49-F238E27FC236}">
                <a16:creationId xmlns:a16="http://schemas.microsoft.com/office/drawing/2014/main" id="{01FB75AC-95E4-68BC-79E9-E4689AADD386}"/>
              </a:ext>
            </a:extLst>
          </p:cNvPr>
          <p:cNvSpPr txBox="1"/>
          <p:nvPr/>
        </p:nvSpPr>
        <p:spPr>
          <a:xfrm>
            <a:off x="10084916" y="6362700"/>
            <a:ext cx="8507884" cy="2487476"/>
          </a:xfrm>
          <a:prstGeom prst="rect">
            <a:avLst/>
          </a:prstGeom>
          <a:noFill/>
        </p:spPr>
        <p:txBody>
          <a:bodyPr wrap="square">
            <a:spAutoFit/>
          </a:bodyPr>
          <a:lstStyle/>
          <a:p>
            <a:pPr indent="457200">
              <a:lnSpc>
                <a:spcPct val="150000"/>
              </a:lnSpc>
              <a:spcAft>
                <a:spcPts val="1000"/>
              </a:spcAft>
              <a:buNone/>
            </a:pPr>
            <a:r>
              <a:rPr lang="en-US" sz="1900">
                <a:effectLst/>
                <a:latin typeface="Segoe UI" panose="020B0502040204020203" pitchFamily="34" charset="0"/>
                <a:ea typeface="Arial" panose="020B0604020202020204" pitchFamily="34" charset="0"/>
                <a:cs typeface="Segoe UI" panose="020B0502040204020203" pitchFamily="34" charset="0"/>
              </a:rPr>
              <a:t>Trong bài dùng 7 thuộc tính lý hóa (properties) cho một chuỗi peptide : hydrophobicity, vdw_volume, polarity, polarizability, charge, secondary_structure, solvent_accessibility</a:t>
            </a:r>
            <a:endParaRPr lang="vi-VN" sz="1900">
              <a:effectLst/>
              <a:latin typeface="Segoe UI" panose="020B0502040204020203" pitchFamily="34" charset="0"/>
              <a:ea typeface="Arial" panose="020B0604020202020204" pitchFamily="34" charset="0"/>
              <a:cs typeface="Segoe UI" panose="020B0502040204020203" pitchFamily="34" charset="0"/>
            </a:endParaRPr>
          </a:p>
          <a:p>
            <a:pPr indent="457200" algn="ctr">
              <a:lnSpc>
                <a:spcPct val="150000"/>
              </a:lnSpc>
              <a:spcAft>
                <a:spcPts val="1000"/>
              </a:spcAft>
              <a:buNone/>
            </a:pPr>
            <a:r>
              <a:rPr lang="en-US" sz="1900">
                <a:effectLst/>
                <a:latin typeface="Segoe UI" panose="020B0502040204020203" pitchFamily="34" charset="0"/>
                <a:ea typeface="Arial" panose="020B0604020202020204" pitchFamily="34" charset="0"/>
                <a:cs typeface="Segoe UI" panose="020B0502040204020203" pitchFamily="34" charset="0"/>
              </a:rPr>
              <a:t>3 (groups) × 6 (percentiles) = 18 đặc trưng</a:t>
            </a:r>
            <a:endParaRPr lang="en-US" sz="1900">
              <a:latin typeface="Segoe UI" panose="020B0502040204020203" pitchFamily="34" charset="0"/>
              <a:ea typeface="Arial" panose="020B0604020202020204" pitchFamily="34" charset="0"/>
              <a:cs typeface="Segoe UI" panose="020B0502040204020203" pitchFamily="34" charset="0"/>
            </a:endParaRPr>
          </a:p>
          <a:p>
            <a:pPr indent="457200">
              <a:lnSpc>
                <a:spcPct val="150000"/>
              </a:lnSpc>
              <a:spcAft>
                <a:spcPts val="1000"/>
              </a:spcAft>
              <a:buNone/>
            </a:pPr>
            <a:r>
              <a:rPr lang="en-US" sz="1900">
                <a:effectLst/>
                <a:latin typeface="Segoe UI" panose="020B0502040204020203" pitchFamily="34" charset="0"/>
                <a:ea typeface="Arial" panose="020B0604020202020204" pitchFamily="34" charset="0"/>
                <a:cs typeface="Segoe UI" panose="020B0502040204020203" pitchFamily="34" charset="0"/>
              </a:rPr>
              <a:t>Tổng số đặc trưng: 7 (properties)×18 (features each) = 126 đặc trưng</a:t>
            </a:r>
            <a:endParaRPr lang="vi-VN" sz="1900">
              <a:effectLst/>
              <a:latin typeface="Segoe UI" panose="020B0502040204020203" pitchFamily="34" charset="0"/>
              <a:ea typeface="Arial" panose="020B0604020202020204" pitchFamily="34" charset="0"/>
              <a:cs typeface="Segoe UI" panose="020B0502040204020203" pitchFamily="34" charset="0"/>
            </a:endParaRPr>
          </a:p>
        </p:txBody>
      </p:sp>
      <p:graphicFrame>
        <p:nvGraphicFramePr>
          <p:cNvPr id="13" name="Table 12">
            <a:extLst>
              <a:ext uri="{FF2B5EF4-FFF2-40B4-BE49-F238E27FC236}">
                <a16:creationId xmlns:a16="http://schemas.microsoft.com/office/drawing/2014/main" id="{50EB0507-0186-62B3-3B26-259751F5F10A}"/>
              </a:ext>
            </a:extLst>
          </p:cNvPr>
          <p:cNvGraphicFramePr>
            <a:graphicFrameLocks noGrp="1"/>
          </p:cNvGraphicFramePr>
          <p:nvPr>
            <p:extLst>
              <p:ext uri="{D42A27DB-BD31-4B8C-83A1-F6EECF244321}">
                <p14:modId xmlns:p14="http://schemas.microsoft.com/office/powerpoint/2010/main" val="2006409437"/>
              </p:ext>
            </p:extLst>
          </p:nvPr>
        </p:nvGraphicFramePr>
        <p:xfrm>
          <a:off x="10107401" y="3390900"/>
          <a:ext cx="8091342" cy="2575232"/>
        </p:xfrm>
        <a:graphic>
          <a:graphicData uri="http://schemas.openxmlformats.org/drawingml/2006/table">
            <a:tbl>
              <a:tblPr firstRow="1" firstCol="1" bandRow="1">
                <a:tableStyleId>{9D7B26C5-4107-4FEC-AEDC-1716B250A1EF}</a:tableStyleId>
              </a:tblPr>
              <a:tblGrid>
                <a:gridCol w="2650581">
                  <a:extLst>
                    <a:ext uri="{9D8B030D-6E8A-4147-A177-3AD203B41FA5}">
                      <a16:colId xmlns:a16="http://schemas.microsoft.com/office/drawing/2014/main" val="1320134932"/>
                    </a:ext>
                  </a:extLst>
                </a:gridCol>
                <a:gridCol w="5440761">
                  <a:extLst>
                    <a:ext uri="{9D8B030D-6E8A-4147-A177-3AD203B41FA5}">
                      <a16:colId xmlns:a16="http://schemas.microsoft.com/office/drawing/2014/main" val="2213071310"/>
                    </a:ext>
                  </a:extLst>
                </a:gridCol>
              </a:tblGrid>
              <a:tr h="393569">
                <a:tc>
                  <a:txBody>
                    <a:bodyPr/>
                    <a:lstStyle/>
                    <a:p>
                      <a:pPr indent="457200" algn="just">
                        <a:lnSpc>
                          <a:spcPct val="150000"/>
                        </a:lnSpc>
                        <a:spcAft>
                          <a:spcPts val="1000"/>
                        </a:spcAft>
                        <a:buNone/>
                      </a:pPr>
                      <a:r>
                        <a:rPr lang="vi-VN" sz="2000">
                          <a:effectLst/>
                        </a:rPr>
                        <a:t>Thành phần</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Số lượng đặc trưng mỗi thuộc tính</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118195"/>
                  </a:ext>
                </a:extLst>
              </a:tr>
              <a:tr h="701771">
                <a:tc>
                  <a:txBody>
                    <a:bodyPr/>
                    <a:lstStyle/>
                    <a:p>
                      <a:pPr indent="457200" algn="just">
                        <a:lnSpc>
                          <a:spcPct val="150000"/>
                        </a:lnSpc>
                        <a:spcAft>
                          <a:spcPts val="1000"/>
                        </a:spcAft>
                        <a:buNone/>
                      </a:pPr>
                      <a:r>
                        <a:rPr lang="vi-VN" sz="2000">
                          <a:effectLst/>
                        </a:rPr>
                        <a:t>Composition (C)</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3 đặc trưng (Polar, Neutral, Hydrophobic)</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8708846"/>
                  </a:ext>
                </a:extLst>
              </a:tr>
              <a:tr h="614763">
                <a:tc>
                  <a:txBody>
                    <a:bodyPr/>
                    <a:lstStyle/>
                    <a:p>
                      <a:pPr indent="457200" algn="just">
                        <a:lnSpc>
                          <a:spcPct val="150000"/>
                        </a:lnSpc>
                        <a:spcAft>
                          <a:spcPts val="1000"/>
                        </a:spcAft>
                        <a:buNone/>
                      </a:pPr>
                      <a:r>
                        <a:rPr lang="vi-VN" sz="2000">
                          <a:effectLst/>
                        </a:rPr>
                        <a:t>Transition (T)</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3 đặc trưng (chuyển đổi giữa các nhóm)</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3847268"/>
                  </a:ext>
                </a:extLst>
              </a:tr>
              <a:tr h="842597">
                <a:tc>
                  <a:txBody>
                    <a:bodyPr/>
                    <a:lstStyle/>
                    <a:p>
                      <a:pPr indent="457200" algn="just">
                        <a:lnSpc>
                          <a:spcPct val="150000"/>
                        </a:lnSpc>
                        <a:spcAft>
                          <a:spcPts val="1000"/>
                        </a:spcAft>
                        <a:buNone/>
                      </a:pPr>
                      <a:r>
                        <a:rPr lang="vi-VN" sz="2000">
                          <a:effectLst/>
                        </a:rPr>
                        <a:t>Distribution (D)</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indent="457200" algn="just">
                        <a:lnSpc>
                          <a:spcPct val="150000"/>
                        </a:lnSpc>
                        <a:spcAft>
                          <a:spcPts val="1000"/>
                        </a:spcAft>
                        <a:buNone/>
                      </a:pPr>
                      <a:r>
                        <a:rPr lang="vi-VN" sz="2000">
                          <a:effectLst/>
                        </a:rPr>
                        <a:t>6 × 3 = 18 đặc trưng (vị trí 0%, 20%, 40%, 60%, 80%, 100% cho mỗi nhóm)</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2397716"/>
                  </a:ext>
                </a:extLst>
              </a:tr>
            </a:tbl>
          </a:graphicData>
        </a:graphic>
      </p:graphicFrame>
    </p:spTree>
    <p:extLst>
      <p:ext uri="{BB962C8B-B14F-4D97-AF65-F5344CB8AC3E}">
        <p14:creationId xmlns:p14="http://schemas.microsoft.com/office/powerpoint/2010/main" val="329880485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323782" y="8036592"/>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txBody>
          <a:bodyPr/>
          <a:lstStyle/>
          <a:p>
            <a:endParaRPr lang="vi-VN"/>
          </a:p>
        </p:txBody>
      </p:sp>
      <p:sp>
        <p:nvSpPr>
          <p:cNvPr id="3" name="Freeform 3"/>
          <p:cNvSpPr/>
          <p:nvPr/>
        </p:nvSpPr>
        <p:spPr>
          <a:xfrm>
            <a:off x="11782365" y="289624"/>
            <a:ext cx="6159500" cy="9707752"/>
          </a:xfrm>
          <a:custGeom>
            <a:avLst/>
            <a:gdLst/>
            <a:ahLst/>
            <a:cxnLst/>
            <a:rect l="l" t="t" r="r" b="b"/>
            <a:pathLst>
              <a:path w="6159500" h="9707752">
                <a:moveTo>
                  <a:pt x="0" y="0"/>
                </a:moveTo>
                <a:lnTo>
                  <a:pt x="6159500" y="0"/>
                </a:lnTo>
                <a:lnTo>
                  <a:pt x="6159500" y="9707752"/>
                </a:lnTo>
                <a:lnTo>
                  <a:pt x="0" y="9707752"/>
                </a:lnTo>
                <a:lnTo>
                  <a:pt x="0" y="0"/>
                </a:lnTo>
                <a:close/>
              </a:path>
            </a:pathLst>
          </a:custGeom>
          <a:blipFill>
            <a:blip r:embed="rId3"/>
            <a:stretch>
              <a:fillRect l="-68204" r="-68204"/>
            </a:stretch>
          </a:blipFill>
        </p:spPr>
        <p:txBody>
          <a:bodyPr/>
          <a:lstStyle/>
          <a:p>
            <a:endParaRPr lang="vi-VN"/>
          </a:p>
        </p:txBody>
      </p:sp>
      <p:sp>
        <p:nvSpPr>
          <p:cNvPr id="5" name="TextBox 5"/>
          <p:cNvSpPr txBox="1"/>
          <p:nvPr/>
        </p:nvSpPr>
        <p:spPr>
          <a:xfrm>
            <a:off x="2036859" y="2495506"/>
            <a:ext cx="1233263" cy="1031217"/>
          </a:xfrm>
          <a:prstGeom prst="rect">
            <a:avLst/>
          </a:prstGeom>
        </p:spPr>
        <p:txBody>
          <a:bodyPr lIns="0" tIns="0" rIns="0" bIns="0" rtlCol="0" anchor="t">
            <a:spAutoFit/>
          </a:bodyPr>
          <a:lstStyle/>
          <a:p>
            <a:pPr algn="ctr">
              <a:lnSpc>
                <a:spcPts val="8043"/>
              </a:lnSpc>
            </a:pPr>
            <a:r>
              <a:rPr lang="en-US" sz="5745" b="1">
                <a:solidFill>
                  <a:srgbClr val="00878E"/>
                </a:solidFill>
                <a:latin typeface="Poppins Ultra-Bold"/>
                <a:ea typeface="Poppins Ultra-Bold"/>
                <a:cs typeface="Poppins Ultra-Bold"/>
                <a:sym typeface="Poppins Ultra-Bold"/>
              </a:rPr>
              <a:t>01</a:t>
            </a:r>
          </a:p>
        </p:txBody>
      </p:sp>
      <p:sp>
        <p:nvSpPr>
          <p:cNvPr id="6" name="TextBox 6"/>
          <p:cNvSpPr txBox="1"/>
          <p:nvPr/>
        </p:nvSpPr>
        <p:spPr>
          <a:xfrm>
            <a:off x="3270121" y="2600281"/>
            <a:ext cx="3892581" cy="454804"/>
          </a:xfrm>
          <a:prstGeom prst="rect">
            <a:avLst/>
          </a:prstGeom>
        </p:spPr>
        <p:txBody>
          <a:bodyPr wrap="square" lIns="0" tIns="0" rIns="0" bIns="0" rtlCol="0" anchor="t">
            <a:spAutoFit/>
          </a:bodyPr>
          <a:lstStyle/>
          <a:p>
            <a:pPr algn="l">
              <a:lnSpc>
                <a:spcPts val="3778"/>
              </a:lnSpc>
            </a:pPr>
            <a:r>
              <a:rPr lang="en-US" sz="2698" b="1">
                <a:solidFill>
                  <a:srgbClr val="00878E"/>
                </a:solidFill>
                <a:latin typeface="Open Sans Bold"/>
                <a:ea typeface="Open Sans Bold"/>
                <a:cs typeface="Open Sans Bold"/>
                <a:sym typeface="Open Sans Bold"/>
              </a:rPr>
              <a:t>TỔNG QUAN TÀI LIỆU</a:t>
            </a:r>
          </a:p>
        </p:txBody>
      </p:sp>
      <p:sp>
        <p:nvSpPr>
          <p:cNvPr id="7" name="TextBox 7"/>
          <p:cNvSpPr txBox="1"/>
          <p:nvPr/>
        </p:nvSpPr>
        <p:spPr>
          <a:xfrm>
            <a:off x="3270122" y="3063042"/>
            <a:ext cx="7639671" cy="288541"/>
          </a:xfrm>
          <a:prstGeom prst="rect">
            <a:avLst/>
          </a:prstGeom>
        </p:spPr>
        <p:txBody>
          <a:bodyPr lIns="0" tIns="0" rIns="0" bIns="0" rtlCol="0" anchor="t">
            <a:spAutoFit/>
          </a:bodyPr>
          <a:lstStyle/>
          <a:p>
            <a:pPr algn="l">
              <a:lnSpc>
                <a:spcPts val="2439"/>
              </a:lnSpc>
              <a:spcBef>
                <a:spcPct val="0"/>
              </a:spcBef>
            </a:pPr>
            <a:r>
              <a:rPr lang="en-US" sz="1742">
                <a:solidFill>
                  <a:srgbClr val="293237"/>
                </a:solidFill>
                <a:latin typeface="Open Sans Light"/>
                <a:ea typeface="Open Sans Light"/>
                <a:cs typeface="Open Sans Light"/>
                <a:sym typeface="Open Sans Light"/>
              </a:rPr>
              <a:t>Lý thuyết và kỹ thuật được sử dụng trong đồ án</a:t>
            </a:r>
          </a:p>
        </p:txBody>
      </p:sp>
      <p:sp>
        <p:nvSpPr>
          <p:cNvPr id="8" name="TextBox 8"/>
          <p:cNvSpPr txBox="1"/>
          <p:nvPr/>
        </p:nvSpPr>
        <p:spPr>
          <a:xfrm>
            <a:off x="2036859" y="4145508"/>
            <a:ext cx="1233263" cy="1031217"/>
          </a:xfrm>
          <a:prstGeom prst="rect">
            <a:avLst/>
          </a:prstGeom>
        </p:spPr>
        <p:txBody>
          <a:bodyPr lIns="0" tIns="0" rIns="0" bIns="0" rtlCol="0" anchor="t">
            <a:spAutoFit/>
          </a:bodyPr>
          <a:lstStyle/>
          <a:p>
            <a:pPr algn="ctr">
              <a:lnSpc>
                <a:spcPts val="8043"/>
              </a:lnSpc>
            </a:pPr>
            <a:r>
              <a:rPr lang="en-US" sz="5745" b="1">
                <a:solidFill>
                  <a:srgbClr val="00878E"/>
                </a:solidFill>
                <a:latin typeface="Poppins Ultra-Bold"/>
                <a:ea typeface="Poppins Ultra-Bold"/>
                <a:cs typeface="Poppins Ultra-Bold"/>
                <a:sym typeface="Poppins Ultra-Bold"/>
              </a:rPr>
              <a:t>02</a:t>
            </a:r>
          </a:p>
        </p:txBody>
      </p:sp>
      <p:sp>
        <p:nvSpPr>
          <p:cNvPr id="9" name="TextBox 9"/>
          <p:cNvSpPr txBox="1"/>
          <p:nvPr/>
        </p:nvSpPr>
        <p:spPr>
          <a:xfrm>
            <a:off x="3270122" y="4250283"/>
            <a:ext cx="5035678" cy="454804"/>
          </a:xfrm>
          <a:prstGeom prst="rect">
            <a:avLst/>
          </a:prstGeom>
        </p:spPr>
        <p:txBody>
          <a:bodyPr wrap="square" lIns="0" tIns="0" rIns="0" bIns="0" rtlCol="0" anchor="t">
            <a:spAutoFit/>
          </a:bodyPr>
          <a:lstStyle/>
          <a:p>
            <a:pPr algn="l">
              <a:lnSpc>
                <a:spcPts val="3778"/>
              </a:lnSpc>
            </a:pPr>
            <a:r>
              <a:rPr lang="en-US" sz="2698" b="1">
                <a:solidFill>
                  <a:srgbClr val="00878E"/>
                </a:solidFill>
                <a:latin typeface="Open Sans Bold"/>
                <a:ea typeface="Open Sans Bold"/>
                <a:cs typeface="Open Sans Bold"/>
                <a:sym typeface="Open Sans Bold"/>
              </a:rPr>
              <a:t>PHƯƠNG PHÁP THỰC HIỆN</a:t>
            </a:r>
          </a:p>
        </p:txBody>
      </p:sp>
      <p:sp>
        <p:nvSpPr>
          <p:cNvPr id="10" name="TextBox 10"/>
          <p:cNvSpPr txBox="1"/>
          <p:nvPr/>
        </p:nvSpPr>
        <p:spPr>
          <a:xfrm>
            <a:off x="3270122" y="4713043"/>
            <a:ext cx="7639671" cy="596317"/>
          </a:xfrm>
          <a:prstGeom prst="rect">
            <a:avLst/>
          </a:prstGeom>
        </p:spPr>
        <p:txBody>
          <a:bodyPr lIns="0" tIns="0" rIns="0" bIns="0" rtlCol="0" anchor="t">
            <a:spAutoFit/>
          </a:bodyPr>
          <a:lstStyle/>
          <a:p>
            <a:pPr algn="l">
              <a:lnSpc>
                <a:spcPts val="2439"/>
              </a:lnSpc>
              <a:spcBef>
                <a:spcPct val="0"/>
              </a:spcBef>
            </a:pPr>
            <a:r>
              <a:rPr lang="en-US" sz="1742">
                <a:solidFill>
                  <a:srgbClr val="293237"/>
                </a:solidFill>
                <a:latin typeface="Open Sans Light"/>
                <a:ea typeface="Open Sans Light"/>
                <a:cs typeface="Open Sans Light"/>
                <a:sym typeface="Open Sans Light"/>
              </a:rPr>
              <a:t>Đưa ra các Phương pháp thực hiện, thiết kế sơ đồ tổng quan, lý do chọn kỹ thuật, các thách thức thuật toán và giải quyết vấn đề</a:t>
            </a:r>
          </a:p>
        </p:txBody>
      </p:sp>
      <p:sp>
        <p:nvSpPr>
          <p:cNvPr id="11" name="TextBox 11"/>
          <p:cNvSpPr txBox="1"/>
          <p:nvPr/>
        </p:nvSpPr>
        <p:spPr>
          <a:xfrm>
            <a:off x="2036859" y="5796780"/>
            <a:ext cx="1233263" cy="1031217"/>
          </a:xfrm>
          <a:prstGeom prst="rect">
            <a:avLst/>
          </a:prstGeom>
        </p:spPr>
        <p:txBody>
          <a:bodyPr lIns="0" tIns="0" rIns="0" bIns="0" rtlCol="0" anchor="t">
            <a:spAutoFit/>
          </a:bodyPr>
          <a:lstStyle/>
          <a:p>
            <a:pPr algn="ctr">
              <a:lnSpc>
                <a:spcPts val="8043"/>
              </a:lnSpc>
            </a:pPr>
            <a:r>
              <a:rPr lang="en-US" sz="5745" b="1">
                <a:solidFill>
                  <a:srgbClr val="00878E"/>
                </a:solidFill>
                <a:latin typeface="Poppins Ultra-Bold"/>
                <a:ea typeface="Poppins Ultra-Bold"/>
                <a:cs typeface="Poppins Ultra-Bold"/>
                <a:sym typeface="Poppins Ultra-Bold"/>
              </a:rPr>
              <a:t>03</a:t>
            </a:r>
          </a:p>
        </p:txBody>
      </p:sp>
      <p:sp>
        <p:nvSpPr>
          <p:cNvPr id="12" name="TextBox 12"/>
          <p:cNvSpPr txBox="1"/>
          <p:nvPr/>
        </p:nvSpPr>
        <p:spPr>
          <a:xfrm>
            <a:off x="3270122" y="5901555"/>
            <a:ext cx="4416960" cy="463269"/>
          </a:xfrm>
          <a:prstGeom prst="rect">
            <a:avLst/>
          </a:prstGeom>
        </p:spPr>
        <p:txBody>
          <a:bodyPr lIns="0" tIns="0" rIns="0" bIns="0" rtlCol="0" anchor="t">
            <a:spAutoFit/>
          </a:bodyPr>
          <a:lstStyle/>
          <a:p>
            <a:pPr algn="l">
              <a:lnSpc>
                <a:spcPts val="3778"/>
              </a:lnSpc>
            </a:pPr>
            <a:r>
              <a:rPr lang="en-US" sz="2698" b="1">
                <a:solidFill>
                  <a:srgbClr val="00878E"/>
                </a:solidFill>
                <a:latin typeface="Open Sans Bold"/>
                <a:ea typeface="Open Sans Bold"/>
                <a:cs typeface="Open Sans Bold"/>
                <a:sym typeface="Open Sans Bold"/>
              </a:rPr>
              <a:t>CÀI ĐẶC THỰC NGHIỆM</a:t>
            </a:r>
          </a:p>
        </p:txBody>
      </p:sp>
      <p:sp>
        <p:nvSpPr>
          <p:cNvPr id="13" name="TextBox 13"/>
          <p:cNvSpPr txBox="1"/>
          <p:nvPr/>
        </p:nvSpPr>
        <p:spPr>
          <a:xfrm>
            <a:off x="3270122" y="6364315"/>
            <a:ext cx="7639671" cy="596317"/>
          </a:xfrm>
          <a:prstGeom prst="rect">
            <a:avLst/>
          </a:prstGeom>
        </p:spPr>
        <p:txBody>
          <a:bodyPr lIns="0" tIns="0" rIns="0" bIns="0" rtlCol="0" anchor="t">
            <a:spAutoFit/>
          </a:bodyPr>
          <a:lstStyle/>
          <a:p>
            <a:pPr algn="l">
              <a:lnSpc>
                <a:spcPts val="2439"/>
              </a:lnSpc>
              <a:spcBef>
                <a:spcPct val="0"/>
              </a:spcBef>
            </a:pPr>
            <a:r>
              <a:rPr lang="en-US" sz="1742">
                <a:solidFill>
                  <a:srgbClr val="293237"/>
                </a:solidFill>
                <a:latin typeface="Open Sans Light"/>
                <a:ea typeface="Open Sans Light"/>
                <a:cs typeface="Open Sans Light"/>
                <a:sym typeface="Open Sans Light"/>
              </a:rPr>
              <a:t>Sơ đồ chi tiết thực hiện đồ án, các kỹ thuật trong quá trình thực hiện, kết quả đạt được</a:t>
            </a:r>
          </a:p>
        </p:txBody>
      </p:sp>
      <p:sp>
        <p:nvSpPr>
          <p:cNvPr id="14" name="TextBox 14"/>
          <p:cNvSpPr txBox="1"/>
          <p:nvPr/>
        </p:nvSpPr>
        <p:spPr>
          <a:xfrm>
            <a:off x="2036859" y="7446781"/>
            <a:ext cx="1233263" cy="1031217"/>
          </a:xfrm>
          <a:prstGeom prst="rect">
            <a:avLst/>
          </a:prstGeom>
        </p:spPr>
        <p:txBody>
          <a:bodyPr lIns="0" tIns="0" rIns="0" bIns="0" rtlCol="0" anchor="t">
            <a:spAutoFit/>
          </a:bodyPr>
          <a:lstStyle/>
          <a:p>
            <a:pPr algn="ctr">
              <a:lnSpc>
                <a:spcPts val="8043"/>
              </a:lnSpc>
            </a:pPr>
            <a:r>
              <a:rPr lang="en-US" sz="5745" b="1">
                <a:solidFill>
                  <a:srgbClr val="00878E"/>
                </a:solidFill>
                <a:latin typeface="Poppins Ultra-Bold"/>
                <a:ea typeface="Poppins Ultra-Bold"/>
                <a:cs typeface="Poppins Ultra-Bold"/>
                <a:sym typeface="Poppins Ultra-Bold"/>
              </a:rPr>
              <a:t>04</a:t>
            </a:r>
          </a:p>
        </p:txBody>
      </p:sp>
      <p:sp>
        <p:nvSpPr>
          <p:cNvPr id="15" name="TextBox 15"/>
          <p:cNvSpPr txBox="1"/>
          <p:nvPr/>
        </p:nvSpPr>
        <p:spPr>
          <a:xfrm>
            <a:off x="3270122" y="7551556"/>
            <a:ext cx="2861010" cy="463269"/>
          </a:xfrm>
          <a:prstGeom prst="rect">
            <a:avLst/>
          </a:prstGeom>
        </p:spPr>
        <p:txBody>
          <a:bodyPr lIns="0" tIns="0" rIns="0" bIns="0" rtlCol="0" anchor="t">
            <a:spAutoFit/>
          </a:bodyPr>
          <a:lstStyle/>
          <a:p>
            <a:pPr algn="l">
              <a:lnSpc>
                <a:spcPts val="3778"/>
              </a:lnSpc>
            </a:pPr>
            <a:r>
              <a:rPr lang="en-US" sz="2698" b="1">
                <a:solidFill>
                  <a:srgbClr val="00878E"/>
                </a:solidFill>
                <a:latin typeface="Open Sans Bold"/>
                <a:ea typeface="Open Sans Bold"/>
                <a:cs typeface="Open Sans Bold"/>
                <a:sym typeface="Open Sans Bold"/>
              </a:rPr>
              <a:t>KẾT LUẬN</a:t>
            </a:r>
          </a:p>
        </p:txBody>
      </p:sp>
      <p:sp>
        <p:nvSpPr>
          <p:cNvPr id="16" name="TextBox 16"/>
          <p:cNvSpPr txBox="1"/>
          <p:nvPr/>
        </p:nvSpPr>
        <p:spPr>
          <a:xfrm>
            <a:off x="3270122" y="8014317"/>
            <a:ext cx="7639671" cy="596317"/>
          </a:xfrm>
          <a:prstGeom prst="rect">
            <a:avLst/>
          </a:prstGeom>
        </p:spPr>
        <p:txBody>
          <a:bodyPr lIns="0" tIns="0" rIns="0" bIns="0" rtlCol="0" anchor="t">
            <a:spAutoFit/>
          </a:bodyPr>
          <a:lstStyle/>
          <a:p>
            <a:pPr algn="l">
              <a:lnSpc>
                <a:spcPts val="2439"/>
              </a:lnSpc>
              <a:spcBef>
                <a:spcPct val="0"/>
              </a:spcBef>
            </a:pPr>
            <a:r>
              <a:rPr lang="en-US" sz="1742">
                <a:solidFill>
                  <a:srgbClr val="293237"/>
                </a:solidFill>
                <a:latin typeface="Open Sans Light"/>
                <a:ea typeface="Open Sans Light"/>
                <a:cs typeface="Open Sans Light"/>
                <a:sym typeface="Open Sans Light"/>
              </a:rPr>
              <a:t>Kết quả đề tài đạt được, những hạn chế chưa được giải quyết, hướng phát triển đề tài</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2586122" y="-1538646"/>
            <a:ext cx="5498019" cy="4480885"/>
          </a:xfrm>
          <a:custGeom>
            <a:avLst/>
            <a:gdLst/>
            <a:ahLst/>
            <a:cxnLst/>
            <a:rect l="l" t="t" r="r" b="b"/>
            <a:pathLst>
              <a:path w="5498019" h="4480885">
                <a:moveTo>
                  <a:pt x="0" y="0"/>
                </a:moveTo>
                <a:lnTo>
                  <a:pt x="5498019" y="0"/>
                </a:lnTo>
                <a:lnTo>
                  <a:pt x="5498019" y="4480886"/>
                </a:lnTo>
                <a:lnTo>
                  <a:pt x="0" y="4480886"/>
                </a:lnTo>
                <a:lnTo>
                  <a:pt x="0" y="0"/>
                </a:lnTo>
                <a:close/>
              </a:path>
            </a:pathLst>
          </a:custGeom>
          <a:blipFill>
            <a:blip r:embed="rId2"/>
            <a:stretch>
              <a:fillRect/>
            </a:stretch>
          </a:blipFill>
        </p:spPr>
        <p:txBody>
          <a:bodyPr/>
          <a:lstStyle/>
          <a:p>
            <a:endParaRPr lang="vi-VN">
              <a:latin typeface="Segoe UI" panose="020B0502040204020203" pitchFamily="34" charset="0"/>
              <a:cs typeface="Segoe UI" panose="020B0502040204020203" pitchFamily="34" charset="0"/>
            </a:endParaRPr>
          </a:p>
        </p:txBody>
      </p:sp>
      <p:sp>
        <p:nvSpPr>
          <p:cNvPr id="3" name="Freeform 3"/>
          <p:cNvSpPr/>
          <p:nvPr/>
        </p:nvSpPr>
        <p:spPr>
          <a:xfrm>
            <a:off x="14681915" y="7703545"/>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txBody>
          <a:bodyPr/>
          <a:lstStyle/>
          <a:p>
            <a:endParaRPr lang="vi-VN">
              <a:latin typeface="Segoe UI" panose="020B0502040204020203" pitchFamily="34" charset="0"/>
              <a:cs typeface="Segoe UI" panose="020B0502040204020203" pitchFamily="34" charset="0"/>
            </a:endParaRPr>
          </a:p>
        </p:txBody>
      </p:sp>
      <p:sp>
        <p:nvSpPr>
          <p:cNvPr id="4" name="Freeform 4"/>
          <p:cNvSpPr/>
          <p:nvPr/>
        </p:nvSpPr>
        <p:spPr>
          <a:xfrm rot="2113452">
            <a:off x="14007231" y="701797"/>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3"/>
            <a:stretch>
              <a:fillRect/>
            </a:stretch>
          </a:blipFill>
        </p:spPr>
        <p:txBody>
          <a:bodyPr/>
          <a:lstStyle/>
          <a:p>
            <a:endParaRPr lang="vi-VN">
              <a:latin typeface="Segoe UI" panose="020B0502040204020203" pitchFamily="34" charset="0"/>
              <a:cs typeface="Segoe UI" panose="020B0502040204020203" pitchFamily="34" charset="0"/>
            </a:endParaRPr>
          </a:p>
        </p:txBody>
      </p:sp>
      <p:sp>
        <p:nvSpPr>
          <p:cNvPr id="5" name="TextBox 5"/>
          <p:cNvSpPr txBox="1"/>
          <p:nvPr/>
        </p:nvSpPr>
        <p:spPr>
          <a:xfrm>
            <a:off x="4185920" y="357200"/>
            <a:ext cx="9726463" cy="924420"/>
          </a:xfrm>
          <a:prstGeom prst="rect">
            <a:avLst/>
          </a:prstGeom>
        </p:spPr>
        <p:txBody>
          <a:bodyPr lIns="0" tIns="0" rIns="0" bIns="0" rtlCol="0" anchor="t">
            <a:spAutoFit/>
          </a:bodyPr>
          <a:lstStyle/>
          <a:p>
            <a:pPr algn="ctr">
              <a:lnSpc>
                <a:spcPts val="7935"/>
              </a:lnSpc>
            </a:pPr>
            <a:r>
              <a:rPr lang="en-US" sz="5667" b="1">
                <a:solidFill>
                  <a:srgbClr val="5062C6"/>
                </a:solidFill>
                <a:latin typeface="Segoe UI" panose="020B0502040204020203" pitchFamily="34" charset="0"/>
                <a:ea typeface="Poppins Ultra-Bold"/>
                <a:cs typeface="Segoe UI" panose="020B0502040204020203" pitchFamily="34" charset="0"/>
                <a:sym typeface="Poppins Ultra-Bold"/>
              </a:rPr>
              <a:t>Tổng quan đề tài</a:t>
            </a:r>
          </a:p>
        </p:txBody>
      </p:sp>
      <p:grpSp>
        <p:nvGrpSpPr>
          <p:cNvPr id="6" name="Group 6"/>
          <p:cNvGrpSpPr/>
          <p:nvPr/>
        </p:nvGrpSpPr>
        <p:grpSpPr>
          <a:xfrm>
            <a:off x="190965" y="3516429"/>
            <a:ext cx="3693981" cy="5741871"/>
            <a:chOff x="0" y="0"/>
            <a:chExt cx="972900" cy="1211100"/>
          </a:xfrm>
        </p:grpSpPr>
        <p:sp>
          <p:nvSpPr>
            <p:cNvPr id="7" name="Freeform 7"/>
            <p:cNvSpPr/>
            <p:nvPr/>
          </p:nvSpPr>
          <p:spPr>
            <a:xfrm>
              <a:off x="0" y="0"/>
              <a:ext cx="972900" cy="1211100"/>
            </a:xfrm>
            <a:custGeom>
              <a:avLst/>
              <a:gdLst/>
              <a:ahLst/>
              <a:cxnLst/>
              <a:rect l="l" t="t" r="r" b="b"/>
              <a:pathLst>
                <a:path w="972900" h="1211100">
                  <a:moveTo>
                    <a:pt x="16767" y="0"/>
                  </a:moveTo>
                  <a:lnTo>
                    <a:pt x="956134" y="0"/>
                  </a:lnTo>
                  <a:cubicBezTo>
                    <a:pt x="965394" y="0"/>
                    <a:pt x="972900" y="7507"/>
                    <a:pt x="972900" y="16767"/>
                  </a:cubicBezTo>
                  <a:lnTo>
                    <a:pt x="972900" y="1194334"/>
                  </a:lnTo>
                  <a:cubicBezTo>
                    <a:pt x="972900" y="1203594"/>
                    <a:pt x="965394" y="1211100"/>
                    <a:pt x="956134" y="1211100"/>
                  </a:cubicBezTo>
                  <a:lnTo>
                    <a:pt x="16767" y="1211100"/>
                  </a:lnTo>
                  <a:cubicBezTo>
                    <a:pt x="7507" y="1211100"/>
                    <a:pt x="0" y="1203594"/>
                    <a:pt x="0" y="1194334"/>
                  </a:cubicBezTo>
                  <a:lnTo>
                    <a:pt x="0" y="16767"/>
                  </a:lnTo>
                  <a:cubicBezTo>
                    <a:pt x="0" y="7507"/>
                    <a:pt x="7507" y="0"/>
                    <a:pt x="16767" y="0"/>
                  </a:cubicBezTo>
                  <a:close/>
                </a:path>
              </a:pathLst>
            </a:custGeom>
            <a:solidFill>
              <a:srgbClr val="568CCD"/>
            </a:solidFill>
          </p:spPr>
          <p:txBody>
            <a:bodyPr/>
            <a:lstStyle/>
            <a:p>
              <a:endParaRPr lang="vi-VN">
                <a:latin typeface="Segoe UI" panose="020B0502040204020203" pitchFamily="34" charset="0"/>
                <a:cs typeface="Segoe UI" panose="020B0502040204020203" pitchFamily="34" charset="0"/>
              </a:endParaRPr>
            </a:p>
          </p:txBody>
        </p:sp>
        <p:sp>
          <p:nvSpPr>
            <p:cNvPr id="8" name="TextBox 8"/>
            <p:cNvSpPr txBox="1"/>
            <p:nvPr/>
          </p:nvSpPr>
          <p:spPr>
            <a:xfrm>
              <a:off x="0" y="-38100"/>
              <a:ext cx="972900" cy="1249200"/>
            </a:xfrm>
            <a:prstGeom prst="rect">
              <a:avLst/>
            </a:prstGeom>
          </p:spPr>
          <p:txBody>
            <a:bodyPr lIns="50800" tIns="50800" rIns="50800" bIns="50800" rtlCol="0" anchor="ctr"/>
            <a:lstStyle/>
            <a:p>
              <a:pPr algn="ctr">
                <a:lnSpc>
                  <a:spcPts val="2659"/>
                </a:lnSpc>
                <a:spcBef>
                  <a:spcPct val="0"/>
                </a:spcBef>
              </a:pPr>
              <a:endParaRPr>
                <a:latin typeface="Segoe UI" panose="020B0502040204020203" pitchFamily="34" charset="0"/>
                <a:cs typeface="Segoe UI" panose="020B0502040204020203" pitchFamily="34" charset="0"/>
              </a:endParaRPr>
            </a:p>
          </p:txBody>
        </p:sp>
      </p:grpSp>
      <p:grpSp>
        <p:nvGrpSpPr>
          <p:cNvPr id="9" name="Group 9"/>
          <p:cNvGrpSpPr/>
          <p:nvPr/>
        </p:nvGrpSpPr>
        <p:grpSpPr>
          <a:xfrm>
            <a:off x="4804979" y="3516429"/>
            <a:ext cx="3693981" cy="2465271"/>
            <a:chOff x="0" y="0"/>
            <a:chExt cx="972900" cy="1211100"/>
          </a:xfrm>
        </p:grpSpPr>
        <p:sp>
          <p:nvSpPr>
            <p:cNvPr id="10" name="Freeform 10"/>
            <p:cNvSpPr/>
            <p:nvPr/>
          </p:nvSpPr>
          <p:spPr>
            <a:xfrm>
              <a:off x="0" y="0"/>
              <a:ext cx="972900" cy="1211100"/>
            </a:xfrm>
            <a:custGeom>
              <a:avLst/>
              <a:gdLst/>
              <a:ahLst/>
              <a:cxnLst/>
              <a:rect l="l" t="t" r="r" b="b"/>
              <a:pathLst>
                <a:path w="972900" h="1211100">
                  <a:moveTo>
                    <a:pt x="16767" y="0"/>
                  </a:moveTo>
                  <a:lnTo>
                    <a:pt x="956134" y="0"/>
                  </a:lnTo>
                  <a:cubicBezTo>
                    <a:pt x="965394" y="0"/>
                    <a:pt x="972900" y="7507"/>
                    <a:pt x="972900" y="16767"/>
                  </a:cubicBezTo>
                  <a:lnTo>
                    <a:pt x="972900" y="1194334"/>
                  </a:lnTo>
                  <a:cubicBezTo>
                    <a:pt x="972900" y="1203594"/>
                    <a:pt x="965394" y="1211100"/>
                    <a:pt x="956134" y="1211100"/>
                  </a:cubicBezTo>
                  <a:lnTo>
                    <a:pt x="16767" y="1211100"/>
                  </a:lnTo>
                  <a:cubicBezTo>
                    <a:pt x="7507" y="1211100"/>
                    <a:pt x="0" y="1203594"/>
                    <a:pt x="0" y="1194334"/>
                  </a:cubicBezTo>
                  <a:lnTo>
                    <a:pt x="0" y="16767"/>
                  </a:lnTo>
                  <a:cubicBezTo>
                    <a:pt x="0" y="7507"/>
                    <a:pt x="7507" y="0"/>
                    <a:pt x="16767" y="0"/>
                  </a:cubicBezTo>
                  <a:close/>
                </a:path>
              </a:pathLst>
            </a:custGeom>
            <a:solidFill>
              <a:srgbClr val="568CCD"/>
            </a:solidFill>
          </p:spPr>
          <p:txBody>
            <a:bodyPr/>
            <a:lstStyle/>
            <a:p>
              <a:endParaRPr lang="vi-VN">
                <a:latin typeface="Segoe UI" panose="020B0502040204020203" pitchFamily="34" charset="0"/>
                <a:cs typeface="Segoe UI" panose="020B0502040204020203" pitchFamily="34" charset="0"/>
              </a:endParaRPr>
            </a:p>
          </p:txBody>
        </p:sp>
        <p:sp>
          <p:nvSpPr>
            <p:cNvPr id="11" name="TextBox 11"/>
            <p:cNvSpPr txBox="1"/>
            <p:nvPr/>
          </p:nvSpPr>
          <p:spPr>
            <a:xfrm>
              <a:off x="0" y="-38100"/>
              <a:ext cx="972900" cy="1249200"/>
            </a:xfrm>
            <a:prstGeom prst="rect">
              <a:avLst/>
            </a:prstGeom>
          </p:spPr>
          <p:txBody>
            <a:bodyPr lIns="50800" tIns="50800" rIns="50800" bIns="50800" rtlCol="0" anchor="ctr"/>
            <a:lstStyle/>
            <a:p>
              <a:pPr algn="ctr">
                <a:lnSpc>
                  <a:spcPts val="2659"/>
                </a:lnSpc>
                <a:spcBef>
                  <a:spcPct val="0"/>
                </a:spcBef>
              </a:pPr>
              <a:endParaRPr>
                <a:latin typeface="Segoe UI" panose="020B0502040204020203" pitchFamily="34" charset="0"/>
                <a:cs typeface="Segoe UI" panose="020B0502040204020203" pitchFamily="34" charset="0"/>
              </a:endParaRPr>
            </a:p>
          </p:txBody>
        </p:sp>
      </p:grpSp>
      <p:grpSp>
        <p:nvGrpSpPr>
          <p:cNvPr id="12" name="Group 12"/>
          <p:cNvGrpSpPr/>
          <p:nvPr/>
        </p:nvGrpSpPr>
        <p:grpSpPr>
          <a:xfrm>
            <a:off x="9418994" y="3516429"/>
            <a:ext cx="3693981" cy="2465271"/>
            <a:chOff x="0" y="0"/>
            <a:chExt cx="972900" cy="1211100"/>
          </a:xfrm>
        </p:grpSpPr>
        <p:sp>
          <p:nvSpPr>
            <p:cNvPr id="13" name="Freeform 13"/>
            <p:cNvSpPr/>
            <p:nvPr/>
          </p:nvSpPr>
          <p:spPr>
            <a:xfrm>
              <a:off x="0" y="0"/>
              <a:ext cx="972900" cy="1211100"/>
            </a:xfrm>
            <a:custGeom>
              <a:avLst/>
              <a:gdLst/>
              <a:ahLst/>
              <a:cxnLst/>
              <a:rect l="l" t="t" r="r" b="b"/>
              <a:pathLst>
                <a:path w="972900" h="1211100">
                  <a:moveTo>
                    <a:pt x="16767" y="0"/>
                  </a:moveTo>
                  <a:lnTo>
                    <a:pt x="956134" y="0"/>
                  </a:lnTo>
                  <a:cubicBezTo>
                    <a:pt x="965394" y="0"/>
                    <a:pt x="972900" y="7507"/>
                    <a:pt x="972900" y="16767"/>
                  </a:cubicBezTo>
                  <a:lnTo>
                    <a:pt x="972900" y="1194334"/>
                  </a:lnTo>
                  <a:cubicBezTo>
                    <a:pt x="972900" y="1203594"/>
                    <a:pt x="965394" y="1211100"/>
                    <a:pt x="956134" y="1211100"/>
                  </a:cubicBezTo>
                  <a:lnTo>
                    <a:pt x="16767" y="1211100"/>
                  </a:lnTo>
                  <a:cubicBezTo>
                    <a:pt x="7507" y="1211100"/>
                    <a:pt x="0" y="1203594"/>
                    <a:pt x="0" y="1194334"/>
                  </a:cubicBezTo>
                  <a:lnTo>
                    <a:pt x="0" y="16767"/>
                  </a:lnTo>
                  <a:cubicBezTo>
                    <a:pt x="0" y="7507"/>
                    <a:pt x="7507" y="0"/>
                    <a:pt x="16767" y="0"/>
                  </a:cubicBezTo>
                  <a:close/>
                </a:path>
              </a:pathLst>
            </a:custGeom>
            <a:solidFill>
              <a:srgbClr val="568CCD"/>
            </a:solidFill>
          </p:spPr>
          <p:txBody>
            <a:bodyPr/>
            <a:lstStyle/>
            <a:p>
              <a:endParaRPr lang="vi-VN">
                <a:latin typeface="Segoe UI" panose="020B0502040204020203" pitchFamily="34" charset="0"/>
                <a:cs typeface="Segoe UI" panose="020B0502040204020203" pitchFamily="34" charset="0"/>
              </a:endParaRPr>
            </a:p>
          </p:txBody>
        </p:sp>
        <p:sp>
          <p:nvSpPr>
            <p:cNvPr id="14" name="TextBox 14"/>
            <p:cNvSpPr txBox="1"/>
            <p:nvPr/>
          </p:nvSpPr>
          <p:spPr>
            <a:xfrm>
              <a:off x="0" y="-38100"/>
              <a:ext cx="972900" cy="1249200"/>
            </a:xfrm>
            <a:prstGeom prst="rect">
              <a:avLst/>
            </a:prstGeom>
          </p:spPr>
          <p:txBody>
            <a:bodyPr lIns="50800" tIns="50800" rIns="50800" bIns="50800" rtlCol="0" anchor="ctr"/>
            <a:lstStyle/>
            <a:p>
              <a:pPr algn="ctr">
                <a:lnSpc>
                  <a:spcPts val="2659"/>
                </a:lnSpc>
                <a:spcBef>
                  <a:spcPct val="0"/>
                </a:spcBef>
              </a:pPr>
              <a:endParaRPr>
                <a:latin typeface="Segoe UI" panose="020B0502040204020203" pitchFamily="34" charset="0"/>
                <a:cs typeface="Segoe UI" panose="020B0502040204020203" pitchFamily="34" charset="0"/>
              </a:endParaRPr>
            </a:p>
          </p:txBody>
        </p:sp>
      </p:grpSp>
      <p:grpSp>
        <p:nvGrpSpPr>
          <p:cNvPr id="15" name="Group 15"/>
          <p:cNvGrpSpPr/>
          <p:nvPr/>
        </p:nvGrpSpPr>
        <p:grpSpPr>
          <a:xfrm>
            <a:off x="14033009" y="3507993"/>
            <a:ext cx="3693981" cy="2465271"/>
            <a:chOff x="0" y="0"/>
            <a:chExt cx="972900" cy="1211100"/>
          </a:xfrm>
        </p:grpSpPr>
        <p:sp>
          <p:nvSpPr>
            <p:cNvPr id="16" name="Freeform 16"/>
            <p:cNvSpPr/>
            <p:nvPr/>
          </p:nvSpPr>
          <p:spPr>
            <a:xfrm>
              <a:off x="0" y="0"/>
              <a:ext cx="972900" cy="1211100"/>
            </a:xfrm>
            <a:custGeom>
              <a:avLst/>
              <a:gdLst/>
              <a:ahLst/>
              <a:cxnLst/>
              <a:rect l="l" t="t" r="r" b="b"/>
              <a:pathLst>
                <a:path w="972900" h="1211100">
                  <a:moveTo>
                    <a:pt x="16767" y="0"/>
                  </a:moveTo>
                  <a:lnTo>
                    <a:pt x="956134" y="0"/>
                  </a:lnTo>
                  <a:cubicBezTo>
                    <a:pt x="965394" y="0"/>
                    <a:pt x="972900" y="7507"/>
                    <a:pt x="972900" y="16767"/>
                  </a:cubicBezTo>
                  <a:lnTo>
                    <a:pt x="972900" y="1194334"/>
                  </a:lnTo>
                  <a:cubicBezTo>
                    <a:pt x="972900" y="1203594"/>
                    <a:pt x="965394" y="1211100"/>
                    <a:pt x="956134" y="1211100"/>
                  </a:cubicBezTo>
                  <a:lnTo>
                    <a:pt x="16767" y="1211100"/>
                  </a:lnTo>
                  <a:cubicBezTo>
                    <a:pt x="7507" y="1211100"/>
                    <a:pt x="0" y="1203594"/>
                    <a:pt x="0" y="1194334"/>
                  </a:cubicBezTo>
                  <a:lnTo>
                    <a:pt x="0" y="16767"/>
                  </a:lnTo>
                  <a:cubicBezTo>
                    <a:pt x="0" y="7507"/>
                    <a:pt x="7507" y="0"/>
                    <a:pt x="16767" y="0"/>
                  </a:cubicBezTo>
                  <a:close/>
                </a:path>
              </a:pathLst>
            </a:custGeom>
            <a:solidFill>
              <a:srgbClr val="568CCD"/>
            </a:solidFill>
          </p:spPr>
          <p:txBody>
            <a:bodyPr/>
            <a:lstStyle/>
            <a:p>
              <a:endParaRPr lang="vi-VN">
                <a:latin typeface="Segoe UI" panose="020B0502040204020203" pitchFamily="34" charset="0"/>
                <a:cs typeface="Segoe UI" panose="020B0502040204020203" pitchFamily="34" charset="0"/>
              </a:endParaRPr>
            </a:p>
          </p:txBody>
        </p:sp>
        <p:sp>
          <p:nvSpPr>
            <p:cNvPr id="17" name="TextBox 17"/>
            <p:cNvSpPr txBox="1"/>
            <p:nvPr/>
          </p:nvSpPr>
          <p:spPr>
            <a:xfrm>
              <a:off x="0" y="-38100"/>
              <a:ext cx="972900" cy="1249200"/>
            </a:xfrm>
            <a:prstGeom prst="rect">
              <a:avLst/>
            </a:prstGeom>
          </p:spPr>
          <p:txBody>
            <a:bodyPr lIns="50800" tIns="50800" rIns="50800" bIns="50800" rtlCol="0" anchor="ctr"/>
            <a:lstStyle/>
            <a:p>
              <a:pPr algn="ctr">
                <a:lnSpc>
                  <a:spcPts val="2659"/>
                </a:lnSpc>
                <a:spcBef>
                  <a:spcPct val="0"/>
                </a:spcBef>
              </a:pPr>
              <a:endParaRPr>
                <a:latin typeface="Segoe UI" panose="020B0502040204020203" pitchFamily="34" charset="0"/>
                <a:cs typeface="Segoe UI" panose="020B0502040204020203" pitchFamily="34" charset="0"/>
              </a:endParaRPr>
            </a:p>
          </p:txBody>
        </p:sp>
      </p:grpSp>
      <p:sp>
        <p:nvSpPr>
          <p:cNvPr id="18" name="TextBox 18"/>
          <p:cNvSpPr txBox="1"/>
          <p:nvPr/>
        </p:nvSpPr>
        <p:spPr>
          <a:xfrm>
            <a:off x="363682" y="5355655"/>
            <a:ext cx="3235802" cy="3167342"/>
          </a:xfrm>
          <a:prstGeom prst="rect">
            <a:avLst/>
          </a:prstGeom>
        </p:spPr>
        <p:txBody>
          <a:bodyPr wrap="square" lIns="0" tIns="0" rIns="0" bIns="0" rtlCol="0" anchor="t">
            <a:spAutoFit/>
          </a:bodyPr>
          <a:lstStyle/>
          <a:p>
            <a:pPr algn="just">
              <a:lnSpc>
                <a:spcPct val="150000"/>
              </a:lnSpc>
            </a:pPr>
            <a:r>
              <a:rPr lang="vi-VN" sz="1742">
                <a:solidFill>
                  <a:srgbClr val="FFFFFF"/>
                </a:solidFill>
                <a:latin typeface="Segoe UI" panose="020B0502040204020203" pitchFamily="34" charset="0"/>
                <a:ea typeface="Open Sans Light"/>
                <a:cs typeface="Segoe UI" panose="020B0502040204020203" pitchFamily="34" charset="0"/>
                <a:sym typeface="Open Sans Light"/>
              </a:rPr>
              <a:t>Ba trụ cột phương pháp luận chính:</a:t>
            </a:r>
          </a:p>
          <a:p>
            <a:pPr marL="285750" indent="-285750" algn="just">
              <a:lnSpc>
                <a:spcPct val="150000"/>
              </a:lnSpc>
              <a:buFont typeface="Arial" panose="020B0604020202020204" pitchFamily="34" charset="0"/>
              <a:buChar char="•"/>
            </a:pPr>
            <a:r>
              <a:rPr lang="vi-VN" sz="1742">
                <a:solidFill>
                  <a:srgbClr val="FFFFFF"/>
                </a:solidFill>
                <a:latin typeface="Segoe UI" panose="020B0502040204020203" pitchFamily="34" charset="0"/>
                <a:ea typeface="Open Sans Light"/>
                <a:cs typeface="Segoe UI" panose="020B0502040204020203" pitchFamily="34" charset="0"/>
                <a:sym typeface="Open Sans Light"/>
              </a:rPr>
              <a:t>Kiến trúc Transformer được thiết kế từ cơ bản</a:t>
            </a:r>
          </a:p>
          <a:p>
            <a:pPr marL="285750" indent="-285750" algn="just">
              <a:lnSpc>
                <a:spcPct val="150000"/>
              </a:lnSpc>
              <a:buFont typeface="Arial" panose="020B0604020202020204" pitchFamily="34" charset="0"/>
              <a:buChar char="•"/>
            </a:pPr>
            <a:r>
              <a:rPr lang="vi-VN" sz="1742">
                <a:solidFill>
                  <a:srgbClr val="FFFFFF"/>
                </a:solidFill>
                <a:latin typeface="Segoe UI" panose="020B0502040204020203" pitchFamily="34" charset="0"/>
                <a:ea typeface="Open Sans Light"/>
                <a:cs typeface="Segoe UI" panose="020B0502040204020203" pitchFamily="34" charset="0"/>
                <a:sym typeface="Open Sans Light"/>
              </a:rPr>
              <a:t>Khai thác và xử lý dữ liệu từ nguồn NCBI</a:t>
            </a:r>
          </a:p>
          <a:p>
            <a:pPr marL="285750" indent="-285750" algn="just">
              <a:lnSpc>
                <a:spcPct val="150000"/>
              </a:lnSpc>
              <a:buFont typeface="Arial" panose="020B0604020202020204" pitchFamily="34" charset="0"/>
              <a:buChar char="•"/>
            </a:pPr>
            <a:r>
              <a:rPr lang="vi-VN" sz="1742">
                <a:solidFill>
                  <a:srgbClr val="FFFFFF"/>
                </a:solidFill>
                <a:latin typeface="Segoe UI" panose="020B0502040204020203" pitchFamily="34" charset="0"/>
                <a:ea typeface="Open Sans Light"/>
                <a:cs typeface="Segoe UI" panose="020B0502040204020203" pitchFamily="34" charset="0"/>
                <a:sym typeface="Open Sans Light"/>
              </a:rPr>
              <a:t>Áp dụng công nghệ AI có khả năng giải thích (XAI)</a:t>
            </a:r>
            <a:endParaRPr lang="en-US" sz="1742">
              <a:solidFill>
                <a:srgbClr val="FFFFFF"/>
              </a:solidFill>
              <a:latin typeface="Segoe UI" panose="020B0502040204020203" pitchFamily="34" charset="0"/>
              <a:ea typeface="Open Sans Light"/>
              <a:cs typeface="Segoe UI" panose="020B0502040204020203" pitchFamily="34" charset="0"/>
              <a:sym typeface="Open Sans Light"/>
            </a:endParaRPr>
          </a:p>
        </p:txBody>
      </p:sp>
      <p:sp>
        <p:nvSpPr>
          <p:cNvPr id="19" name="TextBox 19"/>
          <p:cNvSpPr txBox="1"/>
          <p:nvPr/>
        </p:nvSpPr>
        <p:spPr>
          <a:xfrm>
            <a:off x="510901" y="4040958"/>
            <a:ext cx="2910380" cy="443839"/>
          </a:xfrm>
          <a:prstGeom prst="rect">
            <a:avLst/>
          </a:prstGeom>
        </p:spPr>
        <p:txBody>
          <a:bodyPr lIns="0" tIns="0" rIns="0" bIns="0" rtlCol="0" anchor="t">
            <a:spAutoFit/>
          </a:bodyPr>
          <a:lstStyle/>
          <a:p>
            <a:pPr algn="ctr">
              <a:lnSpc>
                <a:spcPts val="3778"/>
              </a:lnSpc>
            </a:pPr>
            <a:r>
              <a:rPr lang="en-US" sz="2698" b="1">
                <a:solidFill>
                  <a:srgbClr val="F4F4F4"/>
                </a:solidFill>
                <a:latin typeface="Segoe UI" panose="020B0502040204020203" pitchFamily="34" charset="0"/>
                <a:ea typeface="Open Sans Bold"/>
                <a:cs typeface="Segoe UI" panose="020B0502040204020203" pitchFamily="34" charset="0"/>
                <a:sym typeface="Open Sans Bold"/>
              </a:rPr>
              <a:t>Khung lý thuyết</a:t>
            </a:r>
          </a:p>
        </p:txBody>
      </p:sp>
      <p:sp>
        <p:nvSpPr>
          <p:cNvPr id="25" name="TextBox 25"/>
          <p:cNvSpPr txBox="1"/>
          <p:nvPr/>
        </p:nvSpPr>
        <p:spPr>
          <a:xfrm>
            <a:off x="5291271" y="4040958"/>
            <a:ext cx="2910380" cy="942117"/>
          </a:xfrm>
          <a:prstGeom prst="rect">
            <a:avLst/>
          </a:prstGeom>
        </p:spPr>
        <p:txBody>
          <a:bodyPr lIns="0" tIns="0" rIns="0" bIns="0" rtlCol="0" anchor="t">
            <a:spAutoFit/>
          </a:bodyPr>
          <a:lstStyle/>
          <a:p>
            <a:pPr algn="ctr">
              <a:lnSpc>
                <a:spcPts val="3778"/>
              </a:lnSpc>
            </a:pPr>
            <a:r>
              <a:rPr lang="en-US" sz="2698" b="1">
                <a:solidFill>
                  <a:srgbClr val="F4F4F4"/>
                </a:solidFill>
                <a:latin typeface="Segoe UI" panose="020B0502040204020203" pitchFamily="34" charset="0"/>
                <a:ea typeface="Open Sans Bold"/>
                <a:cs typeface="Segoe UI" panose="020B0502040204020203" pitchFamily="34" charset="0"/>
                <a:sym typeface="Open Sans Bold"/>
              </a:rPr>
              <a:t>Thu thập và xử lý dữ liệu</a:t>
            </a:r>
          </a:p>
        </p:txBody>
      </p:sp>
      <p:sp>
        <p:nvSpPr>
          <p:cNvPr id="27" name="TextBox 27"/>
          <p:cNvSpPr txBox="1"/>
          <p:nvPr/>
        </p:nvSpPr>
        <p:spPr>
          <a:xfrm>
            <a:off x="9789042" y="4040958"/>
            <a:ext cx="2910380" cy="942117"/>
          </a:xfrm>
          <a:prstGeom prst="rect">
            <a:avLst/>
          </a:prstGeom>
        </p:spPr>
        <p:txBody>
          <a:bodyPr lIns="0" tIns="0" rIns="0" bIns="0" rtlCol="0" anchor="t">
            <a:spAutoFit/>
          </a:bodyPr>
          <a:lstStyle/>
          <a:p>
            <a:pPr algn="ctr">
              <a:lnSpc>
                <a:spcPts val="3778"/>
              </a:lnSpc>
            </a:pPr>
            <a:r>
              <a:rPr lang="vi-VN" sz="2698" b="1">
                <a:solidFill>
                  <a:srgbClr val="F4F4F4"/>
                </a:solidFill>
                <a:latin typeface="Segoe UI" panose="020B0502040204020203" pitchFamily="34" charset="0"/>
                <a:ea typeface="Open Sans Bold"/>
                <a:cs typeface="Segoe UI" panose="020B0502040204020203" pitchFamily="34" charset="0"/>
                <a:sym typeface="Open Sans Bold"/>
              </a:rPr>
              <a:t>Xây dựng và tối ưu mô hình</a:t>
            </a:r>
            <a:endParaRPr lang="en-US" sz="2698" b="1">
              <a:solidFill>
                <a:srgbClr val="F4F4F4"/>
              </a:solidFill>
              <a:latin typeface="Segoe UI" panose="020B0502040204020203" pitchFamily="34" charset="0"/>
              <a:ea typeface="Open Sans Bold"/>
              <a:cs typeface="Segoe UI" panose="020B0502040204020203" pitchFamily="34" charset="0"/>
              <a:sym typeface="Open Sans Bold"/>
            </a:endParaRPr>
          </a:p>
        </p:txBody>
      </p:sp>
      <p:sp>
        <p:nvSpPr>
          <p:cNvPr id="29" name="TextBox 29"/>
          <p:cNvSpPr txBox="1"/>
          <p:nvPr/>
        </p:nvSpPr>
        <p:spPr>
          <a:xfrm>
            <a:off x="14424809" y="4312825"/>
            <a:ext cx="2910380" cy="443839"/>
          </a:xfrm>
          <a:prstGeom prst="rect">
            <a:avLst/>
          </a:prstGeom>
        </p:spPr>
        <p:txBody>
          <a:bodyPr lIns="0" tIns="0" rIns="0" bIns="0" rtlCol="0" anchor="t">
            <a:spAutoFit/>
          </a:bodyPr>
          <a:lstStyle/>
          <a:p>
            <a:pPr algn="ctr">
              <a:lnSpc>
                <a:spcPts val="3778"/>
              </a:lnSpc>
            </a:pPr>
            <a:r>
              <a:rPr lang="en-US" sz="2698" b="1">
                <a:solidFill>
                  <a:srgbClr val="F4F4F4"/>
                </a:solidFill>
                <a:latin typeface="Segoe UI" panose="020B0502040204020203" pitchFamily="34" charset="0"/>
                <a:ea typeface="Open Sans Bold"/>
                <a:cs typeface="Segoe UI" panose="020B0502040204020203" pitchFamily="34" charset="0"/>
                <a:sym typeface="Open Sans Bold"/>
              </a:rPr>
              <a:t>Áp dụng XAI</a:t>
            </a:r>
          </a:p>
        </p:txBody>
      </p:sp>
      <p:grpSp>
        <p:nvGrpSpPr>
          <p:cNvPr id="30" name="Group 2">
            <a:extLst>
              <a:ext uri="{FF2B5EF4-FFF2-40B4-BE49-F238E27FC236}">
                <a16:creationId xmlns:a16="http://schemas.microsoft.com/office/drawing/2014/main" id="{8DF0B455-3D2B-BF63-1969-C959191F2EE8}"/>
              </a:ext>
            </a:extLst>
          </p:cNvPr>
          <p:cNvGrpSpPr/>
          <p:nvPr/>
        </p:nvGrpSpPr>
        <p:grpSpPr>
          <a:xfrm>
            <a:off x="190965" y="2194694"/>
            <a:ext cx="3693981" cy="975406"/>
            <a:chOff x="0" y="0"/>
            <a:chExt cx="2495922" cy="728235"/>
          </a:xfrm>
          <a:solidFill>
            <a:schemeClr val="tx2">
              <a:lumMod val="40000"/>
              <a:lumOff val="60000"/>
            </a:schemeClr>
          </a:solidFill>
        </p:grpSpPr>
        <p:sp>
          <p:nvSpPr>
            <p:cNvPr id="31" name="Freeform 3">
              <a:extLst>
                <a:ext uri="{FF2B5EF4-FFF2-40B4-BE49-F238E27FC236}">
                  <a16:creationId xmlns:a16="http://schemas.microsoft.com/office/drawing/2014/main" id="{0534A8FB-994D-C909-2E27-9EA775EBBBB9}"/>
                </a:ext>
              </a:extLst>
            </p:cNvPr>
            <p:cNvSpPr/>
            <p:nvPr/>
          </p:nvSpPr>
          <p:spPr>
            <a:xfrm>
              <a:off x="0" y="0"/>
              <a:ext cx="2495922" cy="728235"/>
            </a:xfrm>
            <a:custGeom>
              <a:avLst/>
              <a:gdLst/>
              <a:ahLst/>
              <a:cxnLst/>
              <a:rect l="l" t="t" r="r" b="b"/>
              <a:pathLst>
                <a:path w="2495922" h="728235">
                  <a:moveTo>
                    <a:pt x="7133" y="0"/>
                  </a:moveTo>
                  <a:lnTo>
                    <a:pt x="2488790" y="0"/>
                  </a:lnTo>
                  <a:cubicBezTo>
                    <a:pt x="2492729" y="0"/>
                    <a:pt x="2495922" y="3193"/>
                    <a:pt x="2495922" y="7133"/>
                  </a:cubicBezTo>
                  <a:lnTo>
                    <a:pt x="2495922" y="721102"/>
                  </a:lnTo>
                  <a:cubicBezTo>
                    <a:pt x="2495922" y="725042"/>
                    <a:pt x="2492729" y="728235"/>
                    <a:pt x="2488790" y="728235"/>
                  </a:cubicBezTo>
                  <a:lnTo>
                    <a:pt x="7133" y="728235"/>
                  </a:lnTo>
                  <a:cubicBezTo>
                    <a:pt x="3193" y="728235"/>
                    <a:pt x="0" y="725042"/>
                    <a:pt x="0" y="721102"/>
                  </a:cubicBezTo>
                  <a:lnTo>
                    <a:pt x="0" y="7133"/>
                  </a:lnTo>
                  <a:cubicBezTo>
                    <a:pt x="0" y="3193"/>
                    <a:pt x="3193" y="0"/>
                    <a:pt x="7133" y="0"/>
                  </a:cubicBezTo>
                  <a:close/>
                </a:path>
              </a:pathLst>
            </a:custGeom>
            <a:grpFill/>
          </p:spPr>
          <p:txBody>
            <a:bodyPr/>
            <a:lstStyle/>
            <a:p>
              <a:endParaRPr lang="vi-VN" sz="3000" b="1">
                <a:solidFill>
                  <a:schemeClr val="bg1"/>
                </a:solidFill>
              </a:endParaRPr>
            </a:p>
          </p:txBody>
        </p:sp>
        <p:sp>
          <p:nvSpPr>
            <p:cNvPr id="32" name="TextBox 4">
              <a:extLst>
                <a:ext uri="{FF2B5EF4-FFF2-40B4-BE49-F238E27FC236}">
                  <a16:creationId xmlns:a16="http://schemas.microsoft.com/office/drawing/2014/main" id="{B019DAE4-1233-F212-B2D3-CF7C5EED8B43}"/>
                </a:ext>
              </a:extLst>
            </p:cNvPr>
            <p:cNvSpPr txBox="1"/>
            <p:nvPr/>
          </p:nvSpPr>
          <p:spPr>
            <a:xfrm>
              <a:off x="0" y="-38100"/>
              <a:ext cx="2495922" cy="766335"/>
            </a:xfrm>
            <a:prstGeom prst="rect">
              <a:avLst/>
            </a:prstGeom>
            <a:grpFill/>
          </p:spPr>
          <p:txBody>
            <a:bodyPr lIns="50800" tIns="50800" rIns="50800" bIns="50800" rtlCol="0" anchor="ctr"/>
            <a:lstStyle/>
            <a:p>
              <a:pPr algn="ctr">
                <a:lnSpc>
                  <a:spcPts val="2659"/>
                </a:lnSpc>
                <a:spcBef>
                  <a:spcPct val="0"/>
                </a:spcBef>
              </a:pPr>
              <a:r>
                <a:rPr lang="en-US" sz="3000" b="1">
                  <a:solidFill>
                    <a:schemeClr val="bg1"/>
                  </a:solidFill>
                </a:rPr>
                <a:t>LÝ THUYẾT</a:t>
              </a:r>
              <a:endParaRPr sz="3000" b="1">
                <a:solidFill>
                  <a:schemeClr val="bg1"/>
                </a:solidFill>
              </a:endParaRPr>
            </a:p>
          </p:txBody>
        </p:sp>
      </p:grpSp>
      <p:sp>
        <p:nvSpPr>
          <p:cNvPr id="33" name="TextBox 4">
            <a:extLst>
              <a:ext uri="{FF2B5EF4-FFF2-40B4-BE49-F238E27FC236}">
                <a16:creationId xmlns:a16="http://schemas.microsoft.com/office/drawing/2014/main" id="{3EDEDC4F-F365-AAED-5DC2-E098A536553A}"/>
              </a:ext>
            </a:extLst>
          </p:cNvPr>
          <p:cNvSpPr txBox="1"/>
          <p:nvPr/>
        </p:nvSpPr>
        <p:spPr>
          <a:xfrm>
            <a:off x="4804978" y="2145320"/>
            <a:ext cx="12922012" cy="1026438"/>
          </a:xfrm>
          <a:prstGeom prst="rect">
            <a:avLst/>
          </a:prstGeom>
          <a:solidFill>
            <a:schemeClr val="tx2">
              <a:lumMod val="40000"/>
              <a:lumOff val="60000"/>
            </a:schemeClr>
          </a:solidFill>
        </p:spPr>
        <p:txBody>
          <a:bodyPr lIns="50800" tIns="50800" rIns="50800" bIns="50800" rtlCol="0" anchor="ctr"/>
          <a:lstStyle/>
          <a:p>
            <a:pPr algn="ctr">
              <a:lnSpc>
                <a:spcPts val="2659"/>
              </a:lnSpc>
              <a:spcBef>
                <a:spcPct val="0"/>
              </a:spcBef>
            </a:pPr>
            <a:r>
              <a:rPr lang="en-US" sz="3000" b="1">
                <a:solidFill>
                  <a:schemeClr val="bg1"/>
                </a:solidFill>
              </a:rPr>
              <a:t>KỸ THUẬT</a:t>
            </a:r>
            <a:endParaRPr sz="3000" b="1">
              <a:solidFill>
                <a:schemeClr val="bg1"/>
              </a:solidFill>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C92AD-57E1-3CD0-8303-9455CF7C953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7517AEC4-2B0A-34AB-9DCD-62F19784526F}"/>
              </a:ext>
            </a:extLst>
          </p:cNvPr>
          <p:cNvSpPr txBox="1"/>
          <p:nvPr/>
        </p:nvSpPr>
        <p:spPr>
          <a:xfrm>
            <a:off x="533400" y="85652"/>
            <a:ext cx="5965914" cy="924420"/>
          </a:xfrm>
          <a:prstGeom prst="rect">
            <a:avLst/>
          </a:prstGeom>
        </p:spPr>
        <p:txBody>
          <a:bodyPr wrap="square" lIns="0" tIns="0" rIns="0" bIns="0" rtlCol="0" anchor="t">
            <a:spAutoFit/>
          </a:bodyPr>
          <a:lstStyle/>
          <a:p>
            <a:pPr>
              <a:lnSpc>
                <a:spcPts val="7935"/>
              </a:lnSpc>
            </a:pPr>
            <a:r>
              <a:rPr lang="en-US" sz="5667" b="1">
                <a:latin typeface="Segoe UI" panose="020B0502040204020203" pitchFamily="34" charset="0"/>
                <a:ea typeface="Poppins Ultra-Bold"/>
                <a:cs typeface="Segoe UI" panose="020B0502040204020203" pitchFamily="34" charset="0"/>
                <a:sym typeface="Poppins Ultra-Bold"/>
              </a:rPr>
              <a:t>PEPTIDE LÀ GÌ?</a:t>
            </a:r>
          </a:p>
        </p:txBody>
      </p:sp>
      <p:sp>
        <p:nvSpPr>
          <p:cNvPr id="7" name="TextBox 6">
            <a:extLst>
              <a:ext uri="{FF2B5EF4-FFF2-40B4-BE49-F238E27FC236}">
                <a16:creationId xmlns:a16="http://schemas.microsoft.com/office/drawing/2014/main" id="{62D5E7C5-9378-89B8-966D-7DC2B874274B}"/>
              </a:ext>
            </a:extLst>
          </p:cNvPr>
          <p:cNvSpPr txBox="1"/>
          <p:nvPr/>
        </p:nvSpPr>
        <p:spPr>
          <a:xfrm>
            <a:off x="228600" y="1103989"/>
            <a:ext cx="9220200" cy="9268628"/>
          </a:xfrm>
          <a:prstGeom prst="rect">
            <a:avLst/>
          </a:prstGeom>
          <a:noFill/>
        </p:spPr>
        <p:txBody>
          <a:bodyPr wrap="square">
            <a:spAutoFit/>
          </a:bodyPr>
          <a:lstStyle/>
          <a:p>
            <a:pPr marL="342900" indent="-342900" algn="just">
              <a:lnSpc>
                <a:spcPct val="150000"/>
              </a:lnSpc>
              <a:buFont typeface="+mj-lt"/>
              <a:buAutoNum type="arabicPeriod"/>
            </a:pPr>
            <a:r>
              <a:rPr lang="vi-VN" sz="2000" b="1"/>
              <a:t>Thành phần &amp; đặc tính:</a:t>
            </a:r>
            <a:endParaRPr lang="vi-VN" sz="2000"/>
          </a:p>
          <a:p>
            <a:pPr marL="742950" lvl="1" indent="-285750" algn="just">
              <a:lnSpc>
                <a:spcPct val="150000"/>
              </a:lnSpc>
              <a:buFont typeface="Arial" panose="020B0604020202020204" pitchFamily="34" charset="0"/>
              <a:buChar char="•"/>
            </a:pPr>
            <a:r>
              <a:rPr lang="vi-VN" sz="2000"/>
              <a:t>Peptide là các chuỗi peptide ngắn (10–50 amino acid).</a:t>
            </a:r>
          </a:p>
          <a:p>
            <a:pPr marL="742950" lvl="1" indent="-285750" algn="just">
              <a:lnSpc>
                <a:spcPct val="150000"/>
              </a:lnSpc>
              <a:buFont typeface="Arial" panose="020B0604020202020204" pitchFamily="34" charset="0"/>
              <a:buChar char="•"/>
            </a:pPr>
            <a:r>
              <a:rPr lang="vi-VN" sz="2000"/>
              <a:t>Mang điện tích dương hoặc âm, có tính phân cực cao hoặc thấp.</a:t>
            </a:r>
          </a:p>
          <a:p>
            <a:pPr marL="742950" lvl="1" indent="-285750" algn="just">
              <a:lnSpc>
                <a:spcPct val="150000"/>
              </a:lnSpc>
              <a:buFont typeface="Arial" panose="020B0604020202020204" pitchFamily="34" charset="0"/>
              <a:buChar char="•"/>
            </a:pPr>
            <a:r>
              <a:rPr lang="vi-VN" sz="2000"/>
              <a:t>Có khả năng xuyên màng vi khuẩn và tiêu diệt bằng cách phá vỡ màng tế bào nếu là peptide mang tính kháng khuẩn.</a:t>
            </a:r>
          </a:p>
          <a:p>
            <a:pPr marL="342900" indent="-342900" algn="just">
              <a:lnSpc>
                <a:spcPct val="150000"/>
              </a:lnSpc>
              <a:buFont typeface="+mj-lt"/>
              <a:buAutoNum type="arabicPeriod"/>
            </a:pPr>
            <a:r>
              <a:rPr lang="vi-VN" sz="2000" b="1"/>
              <a:t>Nguồn gốc &amp; chức năng:</a:t>
            </a:r>
            <a:endParaRPr lang="vi-VN" sz="2000"/>
          </a:p>
          <a:p>
            <a:pPr marL="742950" lvl="1" indent="-285750" algn="just">
              <a:lnSpc>
                <a:spcPct val="150000"/>
              </a:lnSpc>
              <a:buFont typeface="Arial" panose="020B0604020202020204" pitchFamily="34" charset="0"/>
              <a:buChar char="•"/>
            </a:pPr>
            <a:r>
              <a:rPr lang="vi-VN" sz="2000"/>
              <a:t>Được tạo ra từ các protein lớn hoặc mã hóa trực tiếp bởi gen.</a:t>
            </a:r>
          </a:p>
          <a:p>
            <a:pPr marL="742950" lvl="1" indent="-285750" algn="just">
              <a:lnSpc>
                <a:spcPct val="150000"/>
              </a:lnSpc>
              <a:buFont typeface="Arial" panose="020B0604020202020204" pitchFamily="34" charset="0"/>
              <a:buChar char="•"/>
            </a:pPr>
            <a:r>
              <a:rPr lang="vi-VN" sz="2000"/>
              <a:t>Góp phần vào hệ miễn dịch tự nhiên của động vật, thực vật, vi sinh vật.</a:t>
            </a:r>
          </a:p>
          <a:p>
            <a:pPr marL="342900" indent="-342900" algn="just">
              <a:lnSpc>
                <a:spcPct val="150000"/>
              </a:lnSpc>
              <a:buFont typeface="+mj-lt"/>
              <a:buAutoNum type="arabicPeriod"/>
            </a:pPr>
            <a:r>
              <a:rPr lang="vi-VN" sz="2000" b="1"/>
              <a:t>Quá trình tổng hợp AMPs:</a:t>
            </a:r>
            <a:endParaRPr lang="vi-VN" sz="2000"/>
          </a:p>
          <a:p>
            <a:pPr marL="857250" lvl="1" indent="-400050" algn="just">
              <a:lnSpc>
                <a:spcPct val="150000"/>
              </a:lnSpc>
              <a:buFont typeface="+mj-lt"/>
              <a:buAutoNum type="romanLcPeriod"/>
            </a:pPr>
            <a:r>
              <a:rPr lang="vi-VN" sz="2000" b="1"/>
              <a:t>DNA</a:t>
            </a:r>
            <a:r>
              <a:rPr lang="vi-VN" sz="2000"/>
              <a:t> ⟶ </a:t>
            </a:r>
            <a:r>
              <a:rPr lang="vi-VN" sz="2000" b="1"/>
              <a:t>mRNA</a:t>
            </a:r>
            <a:r>
              <a:rPr lang="vi-VN" sz="2000"/>
              <a:t> (phiên mã).</a:t>
            </a:r>
          </a:p>
          <a:p>
            <a:pPr marL="857250" lvl="1" indent="-400050" algn="just">
              <a:lnSpc>
                <a:spcPct val="150000"/>
              </a:lnSpc>
              <a:buFont typeface="+mj-lt"/>
              <a:buAutoNum type="romanLcPeriod"/>
            </a:pPr>
            <a:r>
              <a:rPr lang="vi-VN" sz="2000" b="1"/>
              <a:t>mRNA</a:t>
            </a:r>
            <a:r>
              <a:rPr lang="vi-VN" sz="2000"/>
              <a:t> chứa vùng ORF (Khung đọc mở).</a:t>
            </a:r>
          </a:p>
          <a:p>
            <a:pPr marL="857250" lvl="1" indent="-400050" algn="just">
              <a:lnSpc>
                <a:spcPct val="150000"/>
              </a:lnSpc>
              <a:buFont typeface="+mj-lt"/>
              <a:buAutoNum type="romanLcPeriod"/>
            </a:pPr>
            <a:r>
              <a:rPr lang="vi-VN" sz="2000" b="1"/>
              <a:t>mRNA</a:t>
            </a:r>
            <a:r>
              <a:rPr lang="vi-VN" sz="2000"/>
              <a:t> ⟶ </a:t>
            </a:r>
            <a:r>
              <a:rPr lang="vi-VN" sz="2000" b="1"/>
              <a:t>Peptide</a:t>
            </a:r>
            <a:r>
              <a:rPr lang="vi-VN" sz="2000"/>
              <a:t> (dịch mã bởi ribosome &amp; tRNA).</a:t>
            </a:r>
          </a:p>
          <a:p>
            <a:pPr marL="342900" indent="-342900" algn="just">
              <a:lnSpc>
                <a:spcPct val="150000"/>
              </a:lnSpc>
              <a:buFont typeface="+mj-lt"/>
              <a:buAutoNum type="arabicPeriod"/>
            </a:pPr>
            <a:r>
              <a:rPr lang="vi-VN" sz="2000" b="1"/>
              <a:t>Phương pháp phát hiện AMPs:</a:t>
            </a:r>
            <a:endParaRPr lang="vi-VN" sz="2000"/>
          </a:p>
          <a:p>
            <a:pPr lvl="1" algn="just">
              <a:lnSpc>
                <a:spcPct val="150000"/>
              </a:lnSpc>
            </a:pPr>
            <a:r>
              <a:rPr lang="vi-VN" sz="2000" b="1"/>
              <a:t>Truyền thống:</a:t>
            </a:r>
            <a:r>
              <a:rPr lang="vi-VN" sz="2000"/>
              <a:t> Phân lập từ sinh vật tự nhiên (tốn thời gian).</a:t>
            </a:r>
          </a:p>
          <a:p>
            <a:pPr lvl="1" algn="just">
              <a:lnSpc>
                <a:spcPct val="150000"/>
              </a:lnSpc>
            </a:pPr>
            <a:r>
              <a:rPr lang="vi-VN" sz="2000" b="1"/>
              <a:t>Hiện đại (tính toán):</a:t>
            </a:r>
            <a:r>
              <a:rPr lang="vi-VN" sz="2000"/>
              <a:t> Dựa trên dữ liệu di truyền, chia làm 5 nhóm:</a:t>
            </a:r>
          </a:p>
          <a:p>
            <a:pPr marL="1200150" lvl="2" indent="-285750" algn="just">
              <a:lnSpc>
                <a:spcPct val="150000"/>
              </a:lnSpc>
              <a:buFont typeface="Arial" panose="020B0604020202020204" pitchFamily="34" charset="0"/>
              <a:buChar char="•"/>
            </a:pPr>
            <a:r>
              <a:rPr lang="vi-VN" sz="2000"/>
              <a:t>Dựa trên peptide trưởng thành (tính chất lý hóa).</a:t>
            </a:r>
          </a:p>
          <a:p>
            <a:pPr marL="1200150" lvl="2" indent="-285750" algn="just">
              <a:lnSpc>
                <a:spcPct val="150000"/>
              </a:lnSpc>
              <a:buFont typeface="Arial" panose="020B0604020202020204" pitchFamily="34" charset="0"/>
              <a:buChar char="•"/>
            </a:pPr>
            <a:r>
              <a:rPr lang="vi-VN" sz="2000"/>
              <a:t>Dựa trên propeptide (dạng chưa xử lý).</a:t>
            </a:r>
          </a:p>
          <a:p>
            <a:pPr marL="1200150" lvl="2" indent="-285750" algn="just">
              <a:lnSpc>
                <a:spcPct val="150000"/>
              </a:lnSpc>
              <a:buFont typeface="Arial" panose="020B0604020202020204" pitchFamily="34" charset="0"/>
              <a:buChar char="•"/>
            </a:pPr>
            <a:r>
              <a:rPr lang="vi-VN" sz="2000"/>
              <a:t>Kết hợp cả hai dạng.</a:t>
            </a:r>
          </a:p>
          <a:p>
            <a:pPr marL="1200150" lvl="2" indent="-285750" algn="just">
              <a:lnSpc>
                <a:spcPct val="150000"/>
              </a:lnSpc>
              <a:buFont typeface="Arial" panose="020B0604020202020204" pitchFamily="34" charset="0"/>
              <a:buChar char="•"/>
            </a:pPr>
            <a:r>
              <a:rPr lang="vi-VN" sz="2000"/>
              <a:t>Dựa trên enzyme xử lý propeptide.</a:t>
            </a:r>
          </a:p>
          <a:p>
            <a:pPr marL="1200150" lvl="2" indent="-285750" algn="just">
              <a:lnSpc>
                <a:spcPct val="150000"/>
              </a:lnSpc>
              <a:buFont typeface="Arial" panose="020B0604020202020204" pitchFamily="34" charset="0"/>
              <a:buChar char="•"/>
            </a:pPr>
            <a:r>
              <a:rPr lang="vi-VN" sz="2000"/>
              <a:t>Dựa trên ngữ cảnh gen và yếu tố môi trường.</a:t>
            </a:r>
          </a:p>
        </p:txBody>
      </p:sp>
      <p:pic>
        <p:nvPicPr>
          <p:cNvPr id="14" name="Picture 13">
            <a:extLst>
              <a:ext uri="{FF2B5EF4-FFF2-40B4-BE49-F238E27FC236}">
                <a16:creationId xmlns:a16="http://schemas.microsoft.com/office/drawing/2014/main" id="{580CEEDE-004F-313B-564B-47F36C45CF8A}"/>
              </a:ext>
            </a:extLst>
          </p:cNvPr>
          <p:cNvPicPr>
            <a:picLocks noChangeAspect="1"/>
          </p:cNvPicPr>
          <p:nvPr/>
        </p:nvPicPr>
        <p:blipFill>
          <a:blip r:embed="rId2"/>
          <a:stretch>
            <a:fillRect/>
          </a:stretch>
        </p:blipFill>
        <p:spPr>
          <a:xfrm>
            <a:off x="9753600" y="1866900"/>
            <a:ext cx="8059275" cy="5811061"/>
          </a:xfrm>
          <a:prstGeom prst="rect">
            <a:avLst/>
          </a:prstGeom>
        </p:spPr>
      </p:pic>
    </p:spTree>
    <p:extLst>
      <p:ext uri="{BB962C8B-B14F-4D97-AF65-F5344CB8AC3E}">
        <p14:creationId xmlns:p14="http://schemas.microsoft.com/office/powerpoint/2010/main" val="78331275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A9112-37BA-5B21-9DD3-71243B2F4AFB}"/>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8899A046-BD60-A152-99D0-180C41388CCF}"/>
              </a:ext>
            </a:extLst>
          </p:cNvPr>
          <p:cNvSpPr/>
          <p:nvPr/>
        </p:nvSpPr>
        <p:spPr>
          <a:xfrm>
            <a:off x="14100090" y="7108567"/>
            <a:ext cx="5498019" cy="4480885"/>
          </a:xfrm>
          <a:custGeom>
            <a:avLst/>
            <a:gdLst/>
            <a:ahLst/>
            <a:cxnLst/>
            <a:rect l="l" t="t" r="r" b="b"/>
            <a:pathLst>
              <a:path w="5498019" h="4480885">
                <a:moveTo>
                  <a:pt x="0" y="0"/>
                </a:moveTo>
                <a:lnTo>
                  <a:pt x="5498019" y="0"/>
                </a:lnTo>
                <a:lnTo>
                  <a:pt x="5498019" y="4480885"/>
                </a:lnTo>
                <a:lnTo>
                  <a:pt x="0" y="4480885"/>
                </a:lnTo>
                <a:lnTo>
                  <a:pt x="0" y="0"/>
                </a:lnTo>
                <a:close/>
              </a:path>
            </a:pathLst>
          </a:custGeom>
          <a:blipFill>
            <a:blip r:embed="rId2"/>
            <a:stretch>
              <a:fillRect/>
            </a:stretch>
          </a:blipFill>
        </p:spPr>
        <p:txBody>
          <a:bodyPr/>
          <a:lstStyle/>
          <a:p>
            <a:endParaRPr lang="vi-VN"/>
          </a:p>
        </p:txBody>
      </p:sp>
      <p:sp>
        <p:nvSpPr>
          <p:cNvPr id="10" name="Freeform 10">
            <a:extLst>
              <a:ext uri="{FF2B5EF4-FFF2-40B4-BE49-F238E27FC236}">
                <a16:creationId xmlns:a16="http://schemas.microsoft.com/office/drawing/2014/main" id="{20D039AB-16B9-F11F-AE89-0C75BADF9BFC}"/>
              </a:ext>
            </a:extLst>
          </p:cNvPr>
          <p:cNvSpPr/>
          <p:nvPr/>
        </p:nvSpPr>
        <p:spPr>
          <a:xfrm>
            <a:off x="10320221" y="8656102"/>
            <a:ext cx="3340175" cy="3185692"/>
          </a:xfrm>
          <a:custGeom>
            <a:avLst/>
            <a:gdLst/>
            <a:ahLst/>
            <a:cxnLst/>
            <a:rect l="l" t="t" r="r" b="b"/>
            <a:pathLst>
              <a:path w="3340175" h="3185692">
                <a:moveTo>
                  <a:pt x="0" y="0"/>
                </a:moveTo>
                <a:lnTo>
                  <a:pt x="3340175" y="0"/>
                </a:lnTo>
                <a:lnTo>
                  <a:pt x="3340175" y="3185692"/>
                </a:lnTo>
                <a:lnTo>
                  <a:pt x="0" y="3185692"/>
                </a:lnTo>
                <a:lnTo>
                  <a:pt x="0" y="0"/>
                </a:lnTo>
                <a:close/>
              </a:path>
            </a:pathLst>
          </a:custGeom>
          <a:blipFill>
            <a:blip r:embed="rId3"/>
            <a:stretch>
              <a:fillRect/>
            </a:stretch>
          </a:blipFill>
        </p:spPr>
        <p:txBody>
          <a:bodyPr/>
          <a:lstStyle/>
          <a:p>
            <a:endParaRPr lang="vi-VN"/>
          </a:p>
        </p:txBody>
      </p:sp>
      <p:sp>
        <p:nvSpPr>
          <p:cNvPr id="11" name="Freeform 11">
            <a:extLst>
              <a:ext uri="{FF2B5EF4-FFF2-40B4-BE49-F238E27FC236}">
                <a16:creationId xmlns:a16="http://schemas.microsoft.com/office/drawing/2014/main" id="{12E829EC-54A6-8550-0012-C36B6B8849E9}"/>
              </a:ext>
            </a:extLst>
          </p:cNvPr>
          <p:cNvSpPr/>
          <p:nvPr/>
        </p:nvSpPr>
        <p:spPr>
          <a:xfrm>
            <a:off x="14838390" y="5814046"/>
            <a:ext cx="2420910" cy="801926"/>
          </a:xfrm>
          <a:custGeom>
            <a:avLst/>
            <a:gdLst/>
            <a:ahLst/>
            <a:cxnLst/>
            <a:rect l="l" t="t" r="r" b="b"/>
            <a:pathLst>
              <a:path w="2420910" h="801926">
                <a:moveTo>
                  <a:pt x="0" y="0"/>
                </a:moveTo>
                <a:lnTo>
                  <a:pt x="2420910" y="0"/>
                </a:lnTo>
                <a:lnTo>
                  <a:pt x="2420910" y="801926"/>
                </a:lnTo>
                <a:lnTo>
                  <a:pt x="0" y="801926"/>
                </a:lnTo>
                <a:lnTo>
                  <a:pt x="0" y="0"/>
                </a:lnTo>
                <a:close/>
              </a:path>
            </a:pathLst>
          </a:custGeom>
          <a:blipFill>
            <a:blip r:embed="rId4"/>
            <a:stretch>
              <a:fillRect/>
            </a:stretch>
          </a:blipFill>
        </p:spPr>
        <p:txBody>
          <a:bodyPr/>
          <a:lstStyle/>
          <a:p>
            <a:endParaRPr lang="vi-VN"/>
          </a:p>
        </p:txBody>
      </p:sp>
      <p:sp>
        <p:nvSpPr>
          <p:cNvPr id="12" name="Freeform 12">
            <a:extLst>
              <a:ext uri="{FF2B5EF4-FFF2-40B4-BE49-F238E27FC236}">
                <a16:creationId xmlns:a16="http://schemas.microsoft.com/office/drawing/2014/main" id="{F1E4F1F2-F699-B95F-73C8-F0B3D5E618ED}"/>
              </a:ext>
            </a:extLst>
          </p:cNvPr>
          <p:cNvSpPr/>
          <p:nvPr/>
        </p:nvSpPr>
        <p:spPr>
          <a:xfrm>
            <a:off x="12829546" y="6379106"/>
            <a:ext cx="1600112" cy="1038747"/>
          </a:xfrm>
          <a:custGeom>
            <a:avLst/>
            <a:gdLst/>
            <a:ahLst/>
            <a:cxnLst/>
            <a:rect l="l" t="t" r="r" b="b"/>
            <a:pathLst>
              <a:path w="1600112" h="1038747">
                <a:moveTo>
                  <a:pt x="0" y="0"/>
                </a:moveTo>
                <a:lnTo>
                  <a:pt x="1600112" y="0"/>
                </a:lnTo>
                <a:lnTo>
                  <a:pt x="1600112" y="1038746"/>
                </a:lnTo>
                <a:lnTo>
                  <a:pt x="0" y="1038746"/>
                </a:lnTo>
                <a:lnTo>
                  <a:pt x="0" y="0"/>
                </a:lnTo>
                <a:close/>
              </a:path>
            </a:pathLst>
          </a:custGeom>
          <a:blipFill>
            <a:blip r:embed="rId5"/>
            <a:stretch>
              <a:fillRect/>
            </a:stretch>
          </a:blipFill>
        </p:spPr>
        <p:txBody>
          <a:bodyPr/>
          <a:lstStyle/>
          <a:p>
            <a:endParaRPr lang="vi-VN"/>
          </a:p>
        </p:txBody>
      </p:sp>
      <p:sp>
        <p:nvSpPr>
          <p:cNvPr id="13" name="Freeform 13">
            <a:extLst>
              <a:ext uri="{FF2B5EF4-FFF2-40B4-BE49-F238E27FC236}">
                <a16:creationId xmlns:a16="http://schemas.microsoft.com/office/drawing/2014/main" id="{7661518C-99B9-0137-8F6E-8043E1C57154}"/>
              </a:ext>
            </a:extLst>
          </p:cNvPr>
          <p:cNvSpPr/>
          <p:nvPr/>
        </p:nvSpPr>
        <p:spPr>
          <a:xfrm>
            <a:off x="13629602" y="-2307556"/>
            <a:ext cx="7048814" cy="7451056"/>
          </a:xfrm>
          <a:custGeom>
            <a:avLst/>
            <a:gdLst/>
            <a:ahLst/>
            <a:cxnLst/>
            <a:rect l="l" t="t" r="r" b="b"/>
            <a:pathLst>
              <a:path w="7048814" h="7451056">
                <a:moveTo>
                  <a:pt x="0" y="0"/>
                </a:moveTo>
                <a:lnTo>
                  <a:pt x="7048814" y="0"/>
                </a:lnTo>
                <a:lnTo>
                  <a:pt x="7048814" y="7451056"/>
                </a:lnTo>
                <a:lnTo>
                  <a:pt x="0" y="7451056"/>
                </a:lnTo>
                <a:lnTo>
                  <a:pt x="0" y="0"/>
                </a:lnTo>
                <a:close/>
              </a:path>
            </a:pathLst>
          </a:custGeom>
          <a:blipFill>
            <a:blip r:embed="rId6"/>
            <a:stretch>
              <a:fillRect/>
            </a:stretch>
          </a:blipFill>
        </p:spPr>
        <p:txBody>
          <a:bodyPr/>
          <a:lstStyle/>
          <a:p>
            <a:endParaRPr lang="vi-VN"/>
          </a:p>
        </p:txBody>
      </p:sp>
      <p:sp>
        <p:nvSpPr>
          <p:cNvPr id="20" name="TextBox 30">
            <a:extLst>
              <a:ext uri="{FF2B5EF4-FFF2-40B4-BE49-F238E27FC236}">
                <a16:creationId xmlns:a16="http://schemas.microsoft.com/office/drawing/2014/main" id="{A8332B43-FD76-93E3-65CD-0675C9519457}"/>
              </a:ext>
            </a:extLst>
          </p:cNvPr>
          <p:cNvSpPr txBox="1"/>
          <p:nvPr/>
        </p:nvSpPr>
        <p:spPr>
          <a:xfrm>
            <a:off x="1447800" y="270338"/>
            <a:ext cx="12448458" cy="1111266"/>
          </a:xfrm>
          <a:prstGeom prst="rect">
            <a:avLst/>
          </a:prstGeom>
        </p:spPr>
        <p:txBody>
          <a:bodyPr wrap="square" lIns="0" tIns="0" rIns="0" bIns="0" rtlCol="0" anchor="t">
            <a:spAutoFit/>
          </a:bodyPr>
          <a:lstStyle/>
          <a:p>
            <a:pPr algn="l">
              <a:lnSpc>
                <a:spcPts val="9215"/>
              </a:lnSpc>
            </a:pPr>
            <a:r>
              <a:rPr lang="en-US" sz="6582" b="1">
                <a:solidFill>
                  <a:srgbClr val="5062C6"/>
                </a:solidFill>
                <a:latin typeface="Segoe UI" panose="020B0502040204020203" pitchFamily="34" charset="0"/>
                <a:ea typeface="Poppins Ultra-Bold"/>
                <a:cs typeface="Segoe UI" panose="020B0502040204020203" pitchFamily="34" charset="0"/>
                <a:sym typeface="Poppins Ultra-Bold"/>
              </a:rPr>
              <a:t>PHƯƠNG PHÁP THỰC HIỆN</a:t>
            </a:r>
          </a:p>
        </p:txBody>
      </p:sp>
      <p:pic>
        <p:nvPicPr>
          <p:cNvPr id="3" name="Picture 2">
            <a:extLst>
              <a:ext uri="{FF2B5EF4-FFF2-40B4-BE49-F238E27FC236}">
                <a16:creationId xmlns:a16="http://schemas.microsoft.com/office/drawing/2014/main" id="{4A7A9837-7F21-C367-BF8A-B0F362DF3E38}"/>
              </a:ext>
            </a:extLst>
          </p:cNvPr>
          <p:cNvPicPr>
            <a:picLocks noChangeAspect="1"/>
          </p:cNvPicPr>
          <p:nvPr/>
        </p:nvPicPr>
        <p:blipFill>
          <a:blip r:embed="rId7"/>
          <a:stretch>
            <a:fillRect/>
          </a:stretch>
        </p:blipFill>
        <p:spPr>
          <a:xfrm>
            <a:off x="613526" y="1411663"/>
            <a:ext cx="13850350" cy="8699280"/>
          </a:xfrm>
          <a:prstGeom prst="rect">
            <a:avLst/>
          </a:prstGeom>
          <a:ln>
            <a:solidFill>
              <a:schemeClr val="tx1"/>
            </a:solidFill>
          </a:ln>
        </p:spPr>
      </p:pic>
    </p:spTree>
    <p:extLst>
      <p:ext uri="{BB962C8B-B14F-4D97-AF65-F5344CB8AC3E}">
        <p14:creationId xmlns:p14="http://schemas.microsoft.com/office/powerpoint/2010/main" val="117573220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7BF66-E252-863C-9A7B-401B004287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7696A2-80DC-C568-B4DA-8EC9F5D7245C}"/>
              </a:ext>
            </a:extLst>
          </p:cNvPr>
          <p:cNvSpPr/>
          <p:nvPr/>
        </p:nvSpPr>
        <p:spPr>
          <a:xfrm>
            <a:off x="-1624448" y="8301539"/>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txBody>
          <a:bodyPr/>
          <a:lstStyle/>
          <a:p>
            <a:endParaRPr lang="vi-VN"/>
          </a:p>
        </p:txBody>
      </p:sp>
      <p:sp>
        <p:nvSpPr>
          <p:cNvPr id="5" name="TextBox 5">
            <a:extLst>
              <a:ext uri="{FF2B5EF4-FFF2-40B4-BE49-F238E27FC236}">
                <a16:creationId xmlns:a16="http://schemas.microsoft.com/office/drawing/2014/main" id="{0FCEC585-EF13-FA5E-936A-6F4E2A30FB15}"/>
              </a:ext>
            </a:extLst>
          </p:cNvPr>
          <p:cNvSpPr txBox="1"/>
          <p:nvPr/>
        </p:nvSpPr>
        <p:spPr>
          <a:xfrm>
            <a:off x="1914432" y="2824758"/>
            <a:ext cx="1233263" cy="1031217"/>
          </a:xfrm>
          <a:prstGeom prst="rect">
            <a:avLst/>
          </a:prstGeom>
        </p:spPr>
        <p:txBody>
          <a:bodyPr lIns="0" tIns="0" rIns="0" bIns="0" rtlCol="0" anchor="t">
            <a:spAutoFit/>
          </a:bodyPr>
          <a:lstStyle/>
          <a:p>
            <a:pPr algn="ctr">
              <a:lnSpc>
                <a:spcPts val="8043"/>
              </a:lnSpc>
            </a:pPr>
            <a:r>
              <a:rPr lang="en-US" sz="5745" b="1">
                <a:solidFill>
                  <a:srgbClr val="00878E"/>
                </a:solidFill>
                <a:latin typeface="Poppins Ultra-Bold"/>
                <a:ea typeface="Poppins Ultra-Bold"/>
                <a:cs typeface="Poppins Ultra-Bold"/>
                <a:sym typeface="Poppins Ultra-Bold"/>
              </a:rPr>
              <a:t>01</a:t>
            </a:r>
          </a:p>
        </p:txBody>
      </p:sp>
      <p:sp>
        <p:nvSpPr>
          <p:cNvPr id="8" name="TextBox 8">
            <a:extLst>
              <a:ext uri="{FF2B5EF4-FFF2-40B4-BE49-F238E27FC236}">
                <a16:creationId xmlns:a16="http://schemas.microsoft.com/office/drawing/2014/main" id="{41777697-52AE-23DA-C072-45A290221422}"/>
              </a:ext>
            </a:extLst>
          </p:cNvPr>
          <p:cNvSpPr txBox="1"/>
          <p:nvPr/>
        </p:nvSpPr>
        <p:spPr>
          <a:xfrm>
            <a:off x="9767762" y="3039408"/>
            <a:ext cx="1233263" cy="1031217"/>
          </a:xfrm>
          <a:prstGeom prst="rect">
            <a:avLst/>
          </a:prstGeom>
        </p:spPr>
        <p:txBody>
          <a:bodyPr lIns="0" tIns="0" rIns="0" bIns="0" rtlCol="0" anchor="t">
            <a:spAutoFit/>
          </a:bodyPr>
          <a:lstStyle/>
          <a:p>
            <a:pPr algn="ctr">
              <a:lnSpc>
                <a:spcPts val="8043"/>
              </a:lnSpc>
            </a:pPr>
            <a:r>
              <a:rPr lang="en-US" sz="5745" b="1">
                <a:solidFill>
                  <a:srgbClr val="00878E"/>
                </a:solidFill>
                <a:latin typeface="Poppins Ultra-Bold"/>
                <a:ea typeface="Poppins Ultra-Bold"/>
                <a:cs typeface="Poppins Ultra-Bold"/>
                <a:sym typeface="Poppins Ultra-Bold"/>
              </a:rPr>
              <a:t>02</a:t>
            </a:r>
          </a:p>
        </p:txBody>
      </p:sp>
      <p:sp>
        <p:nvSpPr>
          <p:cNvPr id="11" name="TextBox 11">
            <a:extLst>
              <a:ext uri="{FF2B5EF4-FFF2-40B4-BE49-F238E27FC236}">
                <a16:creationId xmlns:a16="http://schemas.microsoft.com/office/drawing/2014/main" id="{1DB003BB-692C-77AC-7E4B-004A1C0528C9}"/>
              </a:ext>
            </a:extLst>
          </p:cNvPr>
          <p:cNvSpPr txBox="1"/>
          <p:nvPr/>
        </p:nvSpPr>
        <p:spPr>
          <a:xfrm>
            <a:off x="1888196" y="5765486"/>
            <a:ext cx="1233263" cy="1031217"/>
          </a:xfrm>
          <a:prstGeom prst="rect">
            <a:avLst/>
          </a:prstGeom>
        </p:spPr>
        <p:txBody>
          <a:bodyPr lIns="0" tIns="0" rIns="0" bIns="0" rtlCol="0" anchor="t">
            <a:spAutoFit/>
          </a:bodyPr>
          <a:lstStyle/>
          <a:p>
            <a:pPr algn="ctr">
              <a:lnSpc>
                <a:spcPts val="8043"/>
              </a:lnSpc>
            </a:pPr>
            <a:r>
              <a:rPr lang="en-US" sz="5745" b="1">
                <a:solidFill>
                  <a:srgbClr val="00878E"/>
                </a:solidFill>
                <a:latin typeface="Poppins Ultra-Bold"/>
                <a:ea typeface="Poppins Ultra-Bold"/>
                <a:cs typeface="Poppins Ultra-Bold"/>
                <a:sym typeface="Poppins Ultra-Bold"/>
              </a:rPr>
              <a:t>03</a:t>
            </a:r>
          </a:p>
        </p:txBody>
      </p:sp>
      <p:sp>
        <p:nvSpPr>
          <p:cNvPr id="14" name="TextBox 14">
            <a:extLst>
              <a:ext uri="{FF2B5EF4-FFF2-40B4-BE49-F238E27FC236}">
                <a16:creationId xmlns:a16="http://schemas.microsoft.com/office/drawing/2014/main" id="{E7811314-C945-AE93-E0A8-27095657F0E0}"/>
              </a:ext>
            </a:extLst>
          </p:cNvPr>
          <p:cNvSpPr txBox="1"/>
          <p:nvPr/>
        </p:nvSpPr>
        <p:spPr>
          <a:xfrm>
            <a:off x="9765305" y="5383624"/>
            <a:ext cx="1233263" cy="1031217"/>
          </a:xfrm>
          <a:prstGeom prst="rect">
            <a:avLst/>
          </a:prstGeom>
        </p:spPr>
        <p:txBody>
          <a:bodyPr lIns="0" tIns="0" rIns="0" bIns="0" rtlCol="0" anchor="t">
            <a:spAutoFit/>
          </a:bodyPr>
          <a:lstStyle/>
          <a:p>
            <a:pPr algn="ctr">
              <a:lnSpc>
                <a:spcPts val="8043"/>
              </a:lnSpc>
            </a:pPr>
            <a:r>
              <a:rPr lang="en-US" sz="5745" b="1">
                <a:solidFill>
                  <a:srgbClr val="00878E"/>
                </a:solidFill>
                <a:latin typeface="Poppins Ultra-Bold"/>
                <a:ea typeface="Poppins Ultra-Bold"/>
                <a:cs typeface="Poppins Ultra-Bold"/>
                <a:sym typeface="Poppins Ultra-Bold"/>
              </a:rPr>
              <a:t>04</a:t>
            </a:r>
          </a:p>
        </p:txBody>
      </p:sp>
      <p:pic>
        <p:nvPicPr>
          <p:cNvPr id="23" name="Picture 22">
            <a:extLst>
              <a:ext uri="{FF2B5EF4-FFF2-40B4-BE49-F238E27FC236}">
                <a16:creationId xmlns:a16="http://schemas.microsoft.com/office/drawing/2014/main" id="{FBA9A2D2-E18E-2E8A-48A7-4215A2060D8A}"/>
              </a:ext>
            </a:extLst>
          </p:cNvPr>
          <p:cNvPicPr>
            <a:picLocks noChangeAspect="1"/>
          </p:cNvPicPr>
          <p:nvPr/>
        </p:nvPicPr>
        <p:blipFill>
          <a:blip r:embed="rId3"/>
          <a:stretch>
            <a:fillRect/>
          </a:stretch>
        </p:blipFill>
        <p:spPr>
          <a:xfrm>
            <a:off x="3743382" y="2080791"/>
            <a:ext cx="5400000" cy="2008536"/>
          </a:xfrm>
          <a:prstGeom prst="rect">
            <a:avLst/>
          </a:prstGeom>
          <a:ln>
            <a:solidFill>
              <a:schemeClr val="tx1"/>
            </a:solidFill>
          </a:ln>
        </p:spPr>
      </p:pic>
      <p:pic>
        <p:nvPicPr>
          <p:cNvPr id="27" name="Picture 26">
            <a:extLst>
              <a:ext uri="{FF2B5EF4-FFF2-40B4-BE49-F238E27FC236}">
                <a16:creationId xmlns:a16="http://schemas.microsoft.com/office/drawing/2014/main" id="{31442792-DDA4-5713-1604-60B981573074}"/>
              </a:ext>
            </a:extLst>
          </p:cNvPr>
          <p:cNvPicPr>
            <a:picLocks noChangeAspect="1"/>
          </p:cNvPicPr>
          <p:nvPr/>
        </p:nvPicPr>
        <p:blipFill>
          <a:blip r:embed="rId4"/>
          <a:stretch>
            <a:fillRect/>
          </a:stretch>
        </p:blipFill>
        <p:spPr>
          <a:xfrm>
            <a:off x="11721049" y="7505700"/>
            <a:ext cx="3600000" cy="1886512"/>
          </a:xfrm>
          <a:prstGeom prst="rect">
            <a:avLst/>
          </a:prstGeom>
          <a:ln>
            <a:solidFill>
              <a:schemeClr val="tx1"/>
            </a:solidFill>
          </a:ln>
        </p:spPr>
      </p:pic>
      <p:pic>
        <p:nvPicPr>
          <p:cNvPr id="28" name="Picture 27">
            <a:extLst>
              <a:ext uri="{FF2B5EF4-FFF2-40B4-BE49-F238E27FC236}">
                <a16:creationId xmlns:a16="http://schemas.microsoft.com/office/drawing/2014/main" id="{46890202-4617-0AD3-C5C1-905915EB16AA}"/>
              </a:ext>
            </a:extLst>
          </p:cNvPr>
          <p:cNvPicPr>
            <a:picLocks noChangeAspect="1"/>
          </p:cNvPicPr>
          <p:nvPr/>
        </p:nvPicPr>
        <p:blipFill rotWithShape="1">
          <a:blip r:embed="rId5"/>
          <a:srcRect l="-34819" r="-28807"/>
          <a:stretch/>
        </p:blipFill>
        <p:spPr bwMode="auto">
          <a:xfrm>
            <a:off x="3743382" y="4613071"/>
            <a:ext cx="5400000" cy="3934200"/>
          </a:xfrm>
          <a:prstGeom prst="rect">
            <a:avLst/>
          </a:prstGeom>
          <a:ln w="952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30" name="Picture 29">
            <a:extLst>
              <a:ext uri="{FF2B5EF4-FFF2-40B4-BE49-F238E27FC236}">
                <a16:creationId xmlns:a16="http://schemas.microsoft.com/office/drawing/2014/main" id="{0E072CB3-CC83-D918-5AB4-4F82E02F2033}"/>
              </a:ext>
            </a:extLst>
          </p:cNvPr>
          <p:cNvPicPr>
            <a:picLocks noChangeAspect="1"/>
          </p:cNvPicPr>
          <p:nvPr/>
        </p:nvPicPr>
        <p:blipFill>
          <a:blip r:embed="rId6"/>
          <a:stretch>
            <a:fillRect/>
          </a:stretch>
        </p:blipFill>
        <p:spPr>
          <a:xfrm>
            <a:off x="11721049" y="5460541"/>
            <a:ext cx="4350415" cy="1171023"/>
          </a:xfrm>
          <a:prstGeom prst="rect">
            <a:avLst/>
          </a:prstGeom>
          <a:ln>
            <a:solidFill>
              <a:schemeClr val="tx1"/>
            </a:solidFill>
          </a:ln>
        </p:spPr>
      </p:pic>
      <p:sp>
        <p:nvSpPr>
          <p:cNvPr id="31" name="TextBox 14">
            <a:extLst>
              <a:ext uri="{FF2B5EF4-FFF2-40B4-BE49-F238E27FC236}">
                <a16:creationId xmlns:a16="http://schemas.microsoft.com/office/drawing/2014/main" id="{98D0B8CB-E121-59B3-2CF5-5E173E4F5B55}"/>
              </a:ext>
            </a:extLst>
          </p:cNvPr>
          <p:cNvSpPr txBox="1"/>
          <p:nvPr/>
        </p:nvSpPr>
        <p:spPr>
          <a:xfrm>
            <a:off x="9250535" y="7731527"/>
            <a:ext cx="2262801" cy="842025"/>
          </a:xfrm>
          <a:prstGeom prst="rect">
            <a:avLst/>
          </a:prstGeom>
        </p:spPr>
        <p:txBody>
          <a:bodyPr wrap="square" lIns="0" tIns="0" rIns="0" bIns="0" rtlCol="0" anchor="t">
            <a:spAutoFit/>
          </a:bodyPr>
          <a:lstStyle/>
          <a:p>
            <a:pPr algn="ctr">
              <a:lnSpc>
                <a:spcPts val="8043"/>
              </a:lnSpc>
            </a:pPr>
            <a:r>
              <a:rPr lang="en-US" sz="2500" b="1">
                <a:solidFill>
                  <a:srgbClr val="00878E"/>
                </a:solidFill>
                <a:latin typeface="Segoe UI" panose="020B0502040204020203" pitchFamily="34" charset="0"/>
                <a:ea typeface="Poppins Ultra-Bold"/>
                <a:cs typeface="Segoe UI" panose="020B0502040204020203" pitchFamily="34" charset="0"/>
                <a:sym typeface="Poppins Ultra-Bold"/>
              </a:rPr>
              <a:t>HỖ TRỢ</a:t>
            </a:r>
          </a:p>
        </p:txBody>
      </p:sp>
      <p:sp>
        <p:nvSpPr>
          <p:cNvPr id="35" name="Freeform 15">
            <a:extLst>
              <a:ext uri="{FF2B5EF4-FFF2-40B4-BE49-F238E27FC236}">
                <a16:creationId xmlns:a16="http://schemas.microsoft.com/office/drawing/2014/main" id="{C8E169E4-1ADC-5FC7-9173-C02C57445D38}"/>
              </a:ext>
            </a:extLst>
          </p:cNvPr>
          <p:cNvSpPr/>
          <p:nvPr/>
        </p:nvSpPr>
        <p:spPr>
          <a:xfrm>
            <a:off x="15724064" y="-2362671"/>
            <a:ext cx="5033871" cy="4989825"/>
          </a:xfrm>
          <a:custGeom>
            <a:avLst/>
            <a:gdLst/>
            <a:ahLst/>
            <a:cxnLst/>
            <a:rect l="l" t="t" r="r" b="b"/>
            <a:pathLst>
              <a:path w="5033871" h="4989825">
                <a:moveTo>
                  <a:pt x="0" y="0"/>
                </a:moveTo>
                <a:lnTo>
                  <a:pt x="5033872" y="0"/>
                </a:lnTo>
                <a:lnTo>
                  <a:pt x="5033872" y="4989824"/>
                </a:lnTo>
                <a:lnTo>
                  <a:pt x="0" y="4989824"/>
                </a:lnTo>
                <a:lnTo>
                  <a:pt x="0" y="0"/>
                </a:lnTo>
                <a:close/>
              </a:path>
            </a:pathLst>
          </a:custGeom>
          <a:blipFill>
            <a:blip r:embed="rId7">
              <a:alphaModFix amt="31999"/>
            </a:blip>
            <a:stretch>
              <a:fillRect/>
            </a:stretch>
          </a:blipFill>
        </p:spPr>
        <p:txBody>
          <a:bodyPr/>
          <a:lstStyle/>
          <a:p>
            <a:endParaRPr lang="vi-VN"/>
          </a:p>
        </p:txBody>
      </p:sp>
      <p:sp>
        <p:nvSpPr>
          <p:cNvPr id="36" name="Freeform 7">
            <a:extLst>
              <a:ext uri="{FF2B5EF4-FFF2-40B4-BE49-F238E27FC236}">
                <a16:creationId xmlns:a16="http://schemas.microsoft.com/office/drawing/2014/main" id="{73C30C0D-9337-37F8-FE51-B93E8F103A3F}"/>
              </a:ext>
            </a:extLst>
          </p:cNvPr>
          <p:cNvSpPr/>
          <p:nvPr/>
        </p:nvSpPr>
        <p:spPr>
          <a:xfrm>
            <a:off x="-6288" y="-65782"/>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8"/>
            <a:stretch>
              <a:fillRect/>
            </a:stretch>
          </a:blipFill>
        </p:spPr>
        <p:txBody>
          <a:bodyPr/>
          <a:lstStyle/>
          <a:p>
            <a:endParaRPr lang="vi-VN"/>
          </a:p>
        </p:txBody>
      </p:sp>
      <p:sp>
        <p:nvSpPr>
          <p:cNvPr id="37" name="Freeform 8">
            <a:extLst>
              <a:ext uri="{FF2B5EF4-FFF2-40B4-BE49-F238E27FC236}">
                <a16:creationId xmlns:a16="http://schemas.microsoft.com/office/drawing/2014/main" id="{FD69ECFB-6653-2104-8914-389CC98070CD}"/>
              </a:ext>
            </a:extLst>
          </p:cNvPr>
          <p:cNvSpPr/>
          <p:nvPr/>
        </p:nvSpPr>
        <p:spPr>
          <a:xfrm>
            <a:off x="15565407" y="7907022"/>
            <a:ext cx="4282820" cy="4084740"/>
          </a:xfrm>
          <a:custGeom>
            <a:avLst/>
            <a:gdLst/>
            <a:ahLst/>
            <a:cxnLst/>
            <a:rect l="l" t="t" r="r" b="b"/>
            <a:pathLst>
              <a:path w="4282820" h="4084740">
                <a:moveTo>
                  <a:pt x="0" y="0"/>
                </a:moveTo>
                <a:lnTo>
                  <a:pt x="4282821" y="0"/>
                </a:lnTo>
                <a:lnTo>
                  <a:pt x="4282821" y="4084740"/>
                </a:lnTo>
                <a:lnTo>
                  <a:pt x="0" y="4084740"/>
                </a:lnTo>
                <a:lnTo>
                  <a:pt x="0" y="0"/>
                </a:lnTo>
                <a:close/>
              </a:path>
            </a:pathLst>
          </a:custGeom>
          <a:blipFill>
            <a:blip r:embed="rId9"/>
            <a:stretch>
              <a:fillRect/>
            </a:stretch>
          </a:blipFill>
        </p:spPr>
        <p:txBody>
          <a:bodyPr/>
          <a:lstStyle/>
          <a:p>
            <a:endParaRPr lang="vi-VN"/>
          </a:p>
        </p:txBody>
      </p:sp>
      <p:sp>
        <p:nvSpPr>
          <p:cNvPr id="38" name="TextBox 30">
            <a:extLst>
              <a:ext uri="{FF2B5EF4-FFF2-40B4-BE49-F238E27FC236}">
                <a16:creationId xmlns:a16="http://schemas.microsoft.com/office/drawing/2014/main" id="{AEA0CA76-FB8F-FFDA-09F5-A1842F3D928A}"/>
              </a:ext>
            </a:extLst>
          </p:cNvPr>
          <p:cNvSpPr txBox="1"/>
          <p:nvPr/>
        </p:nvSpPr>
        <p:spPr>
          <a:xfrm>
            <a:off x="1447800" y="270338"/>
            <a:ext cx="12448458" cy="1059072"/>
          </a:xfrm>
          <a:prstGeom prst="rect">
            <a:avLst/>
          </a:prstGeom>
        </p:spPr>
        <p:txBody>
          <a:bodyPr wrap="square" lIns="0" tIns="0" rIns="0" bIns="0" rtlCol="0" anchor="t">
            <a:spAutoFit/>
          </a:bodyPr>
          <a:lstStyle/>
          <a:p>
            <a:pPr algn="l">
              <a:lnSpc>
                <a:spcPts val="9215"/>
              </a:lnSpc>
            </a:pPr>
            <a:r>
              <a:rPr lang="en-US" sz="6000" b="1">
                <a:solidFill>
                  <a:srgbClr val="539D94"/>
                </a:solidFill>
                <a:latin typeface="Segoe UI" panose="020B0502040204020203" pitchFamily="34" charset="0"/>
                <a:ea typeface="Poppins Ultra-Bold"/>
                <a:cs typeface="Segoe UI" panose="020B0502040204020203" pitchFamily="34" charset="0"/>
                <a:sym typeface="Poppins Ultra-Bold"/>
              </a:rPr>
              <a:t>NGUỒN DỮ LIỆU VÀ MÔ HÌNH</a:t>
            </a:r>
          </a:p>
        </p:txBody>
      </p:sp>
      <p:pic>
        <p:nvPicPr>
          <p:cNvPr id="4" name="Google Shape;140;p20">
            <a:extLst>
              <a:ext uri="{FF2B5EF4-FFF2-40B4-BE49-F238E27FC236}">
                <a16:creationId xmlns:a16="http://schemas.microsoft.com/office/drawing/2014/main" id="{6AC44B44-4A51-6856-8530-006D030B2175}"/>
              </a:ext>
            </a:extLst>
          </p:cNvPr>
          <p:cNvPicPr/>
          <p:nvPr/>
        </p:nvPicPr>
        <p:blipFill>
          <a:blip r:embed="rId10">
            <a:alphaModFix/>
          </a:blip>
          <a:srcRect l="7018" r="8772"/>
          <a:stretch/>
        </p:blipFill>
        <p:spPr>
          <a:xfrm>
            <a:off x="11721050" y="1714500"/>
            <a:ext cx="4350415" cy="3111959"/>
          </a:xfrm>
          <a:prstGeom prst="rect">
            <a:avLst/>
          </a:prstGeom>
          <a:noFill/>
          <a:ln>
            <a:noFill/>
          </a:ln>
        </p:spPr>
      </p:pic>
    </p:spTree>
    <p:extLst>
      <p:ext uri="{BB962C8B-B14F-4D97-AF65-F5344CB8AC3E}">
        <p14:creationId xmlns:p14="http://schemas.microsoft.com/office/powerpoint/2010/main" val="221684893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DFF4-4E7E-C300-49F9-E52A882118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600A53F-CA6E-8AE7-89A7-538880B7223A}"/>
              </a:ext>
            </a:extLst>
          </p:cNvPr>
          <p:cNvSpPr/>
          <p:nvPr/>
        </p:nvSpPr>
        <p:spPr>
          <a:xfrm>
            <a:off x="-1624448" y="8301539"/>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txBody>
          <a:bodyPr/>
          <a:lstStyle/>
          <a:p>
            <a:endParaRPr lang="vi-VN"/>
          </a:p>
        </p:txBody>
      </p:sp>
      <p:sp>
        <p:nvSpPr>
          <p:cNvPr id="36" name="Freeform 7">
            <a:extLst>
              <a:ext uri="{FF2B5EF4-FFF2-40B4-BE49-F238E27FC236}">
                <a16:creationId xmlns:a16="http://schemas.microsoft.com/office/drawing/2014/main" id="{9D38E282-ED2A-ADE5-659E-42E20CC24C4F}"/>
              </a:ext>
            </a:extLst>
          </p:cNvPr>
          <p:cNvSpPr/>
          <p:nvPr/>
        </p:nvSpPr>
        <p:spPr>
          <a:xfrm>
            <a:off x="-6288" y="-65782"/>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3"/>
            <a:stretch>
              <a:fillRect/>
            </a:stretch>
          </a:blipFill>
        </p:spPr>
        <p:txBody>
          <a:bodyPr/>
          <a:lstStyle/>
          <a:p>
            <a:endParaRPr lang="vi-VN"/>
          </a:p>
        </p:txBody>
      </p:sp>
      <p:sp>
        <p:nvSpPr>
          <p:cNvPr id="38" name="TextBox 30">
            <a:extLst>
              <a:ext uri="{FF2B5EF4-FFF2-40B4-BE49-F238E27FC236}">
                <a16:creationId xmlns:a16="http://schemas.microsoft.com/office/drawing/2014/main" id="{AE6F26BD-CC6D-80DE-D6D3-4FA1083E52F6}"/>
              </a:ext>
            </a:extLst>
          </p:cNvPr>
          <p:cNvSpPr txBox="1"/>
          <p:nvPr/>
        </p:nvSpPr>
        <p:spPr>
          <a:xfrm>
            <a:off x="1447800" y="270338"/>
            <a:ext cx="14554200" cy="1059072"/>
          </a:xfrm>
          <a:prstGeom prst="rect">
            <a:avLst/>
          </a:prstGeom>
        </p:spPr>
        <p:txBody>
          <a:bodyPr wrap="square" lIns="0" tIns="0" rIns="0" bIns="0" rtlCol="0" anchor="t">
            <a:spAutoFit/>
          </a:bodyPr>
          <a:lstStyle/>
          <a:p>
            <a:pPr algn="l">
              <a:lnSpc>
                <a:spcPts val="9215"/>
              </a:lnSpc>
            </a:pPr>
            <a:r>
              <a:rPr lang="en-US" sz="6000" b="1">
                <a:solidFill>
                  <a:srgbClr val="539D94"/>
                </a:solidFill>
                <a:latin typeface="Segoe UI" panose="020B0502040204020203" pitchFamily="34" charset="0"/>
                <a:ea typeface="Poppins Ultra-Bold"/>
                <a:cs typeface="Segoe UI" panose="020B0502040204020203" pitchFamily="34" charset="0"/>
                <a:sym typeface="Poppins Ultra-Bold"/>
              </a:rPr>
              <a:t>NGUỒN DỮ LIỆU</a:t>
            </a:r>
          </a:p>
        </p:txBody>
      </p:sp>
      <p:sp>
        <p:nvSpPr>
          <p:cNvPr id="5" name="TextBox 4">
            <a:extLst>
              <a:ext uri="{FF2B5EF4-FFF2-40B4-BE49-F238E27FC236}">
                <a16:creationId xmlns:a16="http://schemas.microsoft.com/office/drawing/2014/main" id="{FA46A1FE-5881-1C61-CAE5-B9204DEA26CB}"/>
              </a:ext>
            </a:extLst>
          </p:cNvPr>
          <p:cNvSpPr txBox="1"/>
          <p:nvPr/>
        </p:nvSpPr>
        <p:spPr>
          <a:xfrm>
            <a:off x="2667000" y="1665688"/>
            <a:ext cx="14096210" cy="2241576"/>
          </a:xfrm>
          <a:prstGeom prst="rect">
            <a:avLst/>
          </a:prstGeom>
          <a:noFill/>
        </p:spPr>
        <p:txBody>
          <a:bodyPr wrap="square">
            <a:spAutoFit/>
          </a:bodyPr>
          <a:lstStyle/>
          <a:p>
            <a:pPr indent="457200" algn="just">
              <a:lnSpc>
                <a:spcPct val="150000"/>
              </a:lnSpc>
              <a:spcAft>
                <a:spcPts val="1000"/>
              </a:spcAft>
              <a:buNone/>
            </a:pPr>
            <a:r>
              <a:rPr lang="en-US" sz="2400">
                <a:effectLst/>
                <a:latin typeface="Times New Roman" panose="02020603050405020304" pitchFamily="18" charset="0"/>
                <a:ea typeface="Arial" panose="020B0604020202020204" pitchFamily="34" charset="0"/>
                <a:cs typeface="Times New Roman" panose="02020603050405020304" pitchFamily="18" charset="0"/>
              </a:rPr>
              <a:t>Hệ thống được xây dựng dựa trên các nguồn dữ liệu uy tín từ National Center for Biotechnology Information (NCBI) cùng các cơ sở dữ liệu liên kết như GenBank, PDB, RefSeq, UniProtKB, Swiss-Prot, DDBJ, EMBL và PIR. Những nguồn này được chọn lựa kỹ lưỡng nhờ độ tin cậy cao và khả năng cung cấp thông tin chi tiết về trình tự protein cần thiết cho việc khai thác peptide có tiềm năng kháng khuẩn.</a:t>
            </a:r>
            <a:endParaRPr lang="vi-VN" sz="2400">
              <a:effectLst/>
              <a:latin typeface="Arial" panose="020B0604020202020204" pitchFamily="34" charset="0"/>
              <a:ea typeface="Arial" panose="020B0604020202020204" pitchFamily="34"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1F503191-2DA4-6293-FB3E-78E5CFCF8780}"/>
              </a:ext>
            </a:extLst>
          </p:cNvPr>
          <p:cNvGraphicFramePr>
            <a:graphicFrameLocks noGrp="1"/>
          </p:cNvGraphicFramePr>
          <p:nvPr>
            <p:extLst>
              <p:ext uri="{D42A27DB-BD31-4B8C-83A1-F6EECF244321}">
                <p14:modId xmlns:p14="http://schemas.microsoft.com/office/powerpoint/2010/main" val="895079016"/>
              </p:ext>
            </p:extLst>
          </p:nvPr>
        </p:nvGraphicFramePr>
        <p:xfrm>
          <a:off x="2667000" y="5143500"/>
          <a:ext cx="14096210" cy="3843672"/>
        </p:xfrm>
        <a:graphic>
          <a:graphicData uri="http://schemas.openxmlformats.org/drawingml/2006/table">
            <a:tbl>
              <a:tblPr firstRow="1" firstCol="1" bandRow="1">
                <a:tableStyleId>{9D7B26C5-4107-4FEC-AEDC-1716B250A1EF}</a:tableStyleId>
              </a:tblPr>
              <a:tblGrid>
                <a:gridCol w="2638810">
                  <a:extLst>
                    <a:ext uri="{9D8B030D-6E8A-4147-A177-3AD203B41FA5}">
                      <a16:colId xmlns:a16="http://schemas.microsoft.com/office/drawing/2014/main" val="3750983454"/>
                    </a:ext>
                  </a:extLst>
                </a:gridCol>
                <a:gridCol w="4530522">
                  <a:extLst>
                    <a:ext uri="{9D8B030D-6E8A-4147-A177-3AD203B41FA5}">
                      <a16:colId xmlns:a16="http://schemas.microsoft.com/office/drawing/2014/main" val="3737971681"/>
                    </a:ext>
                  </a:extLst>
                </a:gridCol>
                <a:gridCol w="6926878">
                  <a:extLst>
                    <a:ext uri="{9D8B030D-6E8A-4147-A177-3AD203B41FA5}">
                      <a16:colId xmlns:a16="http://schemas.microsoft.com/office/drawing/2014/main" val="672210492"/>
                    </a:ext>
                  </a:extLst>
                </a:gridCol>
              </a:tblGrid>
              <a:tr h="524617">
                <a:tc>
                  <a:txBody>
                    <a:bodyPr/>
                    <a:lstStyle/>
                    <a:p>
                      <a:pPr marL="21590" indent="457200">
                        <a:lnSpc>
                          <a:spcPct val="150000"/>
                        </a:lnSpc>
                        <a:spcAft>
                          <a:spcPts val="1000"/>
                        </a:spcAft>
                        <a:buNone/>
                      </a:pPr>
                      <a:r>
                        <a:rPr lang="vi-VN" sz="2000">
                          <a:effectLst/>
                        </a:rPr>
                        <a:t>Tên cột</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nSpc>
                          <a:spcPct val="150000"/>
                        </a:lnSpc>
                        <a:spcAft>
                          <a:spcPts val="1000"/>
                        </a:spcAft>
                        <a:buNone/>
                      </a:pPr>
                      <a:r>
                        <a:rPr lang="en-US" sz="2000">
                          <a:effectLst/>
                        </a:rPr>
                        <a:t>Loại dữ liệu</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nSpc>
                          <a:spcPct val="150000"/>
                        </a:lnSpc>
                        <a:spcAft>
                          <a:spcPts val="1000"/>
                        </a:spcAft>
                        <a:buNone/>
                      </a:pPr>
                      <a:r>
                        <a:rPr lang="vi-VN" sz="2000">
                          <a:effectLst/>
                        </a:rPr>
                        <a:t>Mô tả</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479085"/>
                  </a:ext>
                </a:extLst>
              </a:tr>
              <a:tr h="1112549">
                <a:tc>
                  <a:txBody>
                    <a:bodyPr/>
                    <a:lstStyle/>
                    <a:p>
                      <a:pPr marL="21590" indent="457200">
                        <a:lnSpc>
                          <a:spcPct val="150000"/>
                        </a:lnSpc>
                        <a:spcAft>
                          <a:spcPts val="1000"/>
                        </a:spcAft>
                        <a:buNone/>
                      </a:pPr>
                      <a:r>
                        <a:rPr lang="vi-VN" sz="2000">
                          <a:effectLst/>
                        </a:rPr>
                        <a:t>id_sequence</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nSpc>
                          <a:spcPct val="150000"/>
                        </a:lnSpc>
                        <a:spcAft>
                          <a:spcPts val="1000"/>
                        </a:spcAft>
                        <a:buNone/>
                      </a:pPr>
                      <a:r>
                        <a:rPr lang="en-US" sz="2000">
                          <a:effectLst/>
                        </a:rPr>
                        <a:t>Định danh (định tính)</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nSpc>
                          <a:spcPct val="150000"/>
                        </a:lnSpc>
                        <a:spcAft>
                          <a:spcPts val="1000"/>
                        </a:spcAft>
                        <a:buNone/>
                      </a:pPr>
                      <a:r>
                        <a:rPr lang="en-US" sz="2000">
                          <a:effectLst/>
                        </a:rPr>
                        <a:t>Mã định danh duy nhất cho mỗi trình tự peptide từ các cơ sở dữ liệu sinh học.</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4872345"/>
                  </a:ext>
                </a:extLst>
              </a:tr>
              <a:tr h="1103253">
                <a:tc>
                  <a:txBody>
                    <a:bodyPr/>
                    <a:lstStyle/>
                    <a:p>
                      <a:pPr marL="21590" indent="457200">
                        <a:lnSpc>
                          <a:spcPct val="150000"/>
                        </a:lnSpc>
                        <a:spcAft>
                          <a:spcPts val="1000"/>
                        </a:spcAft>
                        <a:buNone/>
                      </a:pPr>
                      <a:r>
                        <a:rPr lang="vi-VN" sz="2000">
                          <a:effectLst/>
                        </a:rPr>
                        <a:t>label</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nSpc>
                          <a:spcPct val="150000"/>
                        </a:lnSpc>
                        <a:spcAft>
                          <a:spcPts val="1000"/>
                        </a:spcAft>
                        <a:buNone/>
                      </a:pPr>
                      <a:r>
                        <a:rPr lang="en-US" sz="2000">
                          <a:effectLst/>
                        </a:rPr>
                        <a:t>Phân loại (định tính)</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nSpc>
                          <a:spcPct val="150000"/>
                        </a:lnSpc>
                        <a:spcAft>
                          <a:spcPts val="1000"/>
                        </a:spcAft>
                        <a:buNone/>
                      </a:pPr>
                      <a:r>
                        <a:rPr lang="vi-VN" sz="2000">
                          <a:effectLst/>
                        </a:rPr>
                        <a:t>Nhãn phân loại: AMP (peptide có hoạt tính kháng khuẩn) hoặc nAMP (không có hoạt tính).</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1893309"/>
                  </a:ext>
                </a:extLst>
              </a:tr>
              <a:tr h="1103253">
                <a:tc>
                  <a:txBody>
                    <a:bodyPr/>
                    <a:lstStyle/>
                    <a:p>
                      <a:pPr marL="21590" indent="457200">
                        <a:lnSpc>
                          <a:spcPct val="150000"/>
                        </a:lnSpc>
                        <a:spcAft>
                          <a:spcPts val="1000"/>
                        </a:spcAft>
                        <a:buNone/>
                      </a:pPr>
                      <a:r>
                        <a:rPr lang="vi-VN" sz="2000">
                          <a:effectLst/>
                        </a:rPr>
                        <a:t>sequence</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nSpc>
                          <a:spcPct val="150000"/>
                        </a:lnSpc>
                        <a:spcAft>
                          <a:spcPts val="1000"/>
                        </a:spcAft>
                        <a:buNone/>
                      </a:pPr>
                      <a:r>
                        <a:rPr lang="en-US" sz="2000">
                          <a:effectLst/>
                        </a:rPr>
                        <a:t>Trình tự sinh học (định tính)</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21590" indent="457200">
                        <a:lnSpc>
                          <a:spcPct val="150000"/>
                        </a:lnSpc>
                        <a:spcAft>
                          <a:spcPts val="1000"/>
                        </a:spcAft>
                        <a:buNone/>
                      </a:pPr>
                      <a:r>
                        <a:rPr lang="vi-VN" sz="2000">
                          <a:effectLst/>
                        </a:rPr>
                        <a:t>Trình tự amino acid (ký hiệu bằng mã chữ cái một ký tự).</a:t>
                      </a:r>
                      <a:endParaRPr lang="vi-VN" sz="20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1617748"/>
                  </a:ext>
                </a:extLst>
              </a:tr>
            </a:tbl>
          </a:graphicData>
        </a:graphic>
      </p:graphicFrame>
    </p:spTree>
    <p:extLst>
      <p:ext uri="{BB962C8B-B14F-4D97-AF65-F5344CB8AC3E}">
        <p14:creationId xmlns:p14="http://schemas.microsoft.com/office/powerpoint/2010/main" val="39558567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907B5-23BC-1337-CB73-0EB9E3A87D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56105A-D74B-7D54-A3FF-31283C175C4B}"/>
              </a:ext>
            </a:extLst>
          </p:cNvPr>
          <p:cNvSpPr/>
          <p:nvPr/>
        </p:nvSpPr>
        <p:spPr>
          <a:xfrm>
            <a:off x="-1624448" y="8301539"/>
            <a:ext cx="3127248" cy="3305705"/>
          </a:xfrm>
          <a:custGeom>
            <a:avLst/>
            <a:gdLst/>
            <a:ahLst/>
            <a:cxnLst/>
            <a:rect l="l" t="t" r="r" b="b"/>
            <a:pathLst>
              <a:path w="3127248" h="3305705">
                <a:moveTo>
                  <a:pt x="0" y="0"/>
                </a:moveTo>
                <a:lnTo>
                  <a:pt x="3127248" y="0"/>
                </a:lnTo>
                <a:lnTo>
                  <a:pt x="3127248" y="3305706"/>
                </a:lnTo>
                <a:lnTo>
                  <a:pt x="0" y="3305706"/>
                </a:lnTo>
                <a:lnTo>
                  <a:pt x="0" y="0"/>
                </a:lnTo>
                <a:close/>
              </a:path>
            </a:pathLst>
          </a:custGeom>
          <a:blipFill>
            <a:blip r:embed="rId2"/>
            <a:stretch>
              <a:fillRect/>
            </a:stretch>
          </a:blipFill>
        </p:spPr>
        <p:txBody>
          <a:bodyPr/>
          <a:lstStyle/>
          <a:p>
            <a:endParaRPr lang="vi-VN"/>
          </a:p>
        </p:txBody>
      </p:sp>
      <p:sp>
        <p:nvSpPr>
          <p:cNvPr id="35" name="Freeform 15">
            <a:extLst>
              <a:ext uri="{FF2B5EF4-FFF2-40B4-BE49-F238E27FC236}">
                <a16:creationId xmlns:a16="http://schemas.microsoft.com/office/drawing/2014/main" id="{5D8F69A1-1189-7470-6DA1-099D1C50914D}"/>
              </a:ext>
            </a:extLst>
          </p:cNvPr>
          <p:cNvSpPr/>
          <p:nvPr/>
        </p:nvSpPr>
        <p:spPr>
          <a:xfrm>
            <a:off x="15724064" y="-2362671"/>
            <a:ext cx="5033871" cy="4989825"/>
          </a:xfrm>
          <a:custGeom>
            <a:avLst/>
            <a:gdLst/>
            <a:ahLst/>
            <a:cxnLst/>
            <a:rect l="l" t="t" r="r" b="b"/>
            <a:pathLst>
              <a:path w="5033871" h="4989825">
                <a:moveTo>
                  <a:pt x="0" y="0"/>
                </a:moveTo>
                <a:lnTo>
                  <a:pt x="5033872" y="0"/>
                </a:lnTo>
                <a:lnTo>
                  <a:pt x="5033872" y="4989824"/>
                </a:lnTo>
                <a:lnTo>
                  <a:pt x="0" y="4989824"/>
                </a:lnTo>
                <a:lnTo>
                  <a:pt x="0" y="0"/>
                </a:lnTo>
                <a:close/>
              </a:path>
            </a:pathLst>
          </a:custGeom>
          <a:blipFill>
            <a:blip r:embed="rId3">
              <a:alphaModFix amt="31999"/>
            </a:blip>
            <a:stretch>
              <a:fillRect/>
            </a:stretch>
          </a:blipFill>
        </p:spPr>
        <p:txBody>
          <a:bodyPr/>
          <a:lstStyle/>
          <a:p>
            <a:endParaRPr lang="vi-VN"/>
          </a:p>
        </p:txBody>
      </p:sp>
      <p:sp>
        <p:nvSpPr>
          <p:cNvPr id="36" name="Freeform 7">
            <a:extLst>
              <a:ext uri="{FF2B5EF4-FFF2-40B4-BE49-F238E27FC236}">
                <a16:creationId xmlns:a16="http://schemas.microsoft.com/office/drawing/2014/main" id="{AB93362D-E54A-ABC9-4E6B-2883EB7D6E3D}"/>
              </a:ext>
            </a:extLst>
          </p:cNvPr>
          <p:cNvSpPr/>
          <p:nvPr/>
        </p:nvSpPr>
        <p:spPr>
          <a:xfrm>
            <a:off x="-6288" y="-65782"/>
            <a:ext cx="1369365" cy="1266663"/>
          </a:xfrm>
          <a:custGeom>
            <a:avLst/>
            <a:gdLst/>
            <a:ahLst/>
            <a:cxnLst/>
            <a:rect l="l" t="t" r="r" b="b"/>
            <a:pathLst>
              <a:path w="1369365" h="1266663">
                <a:moveTo>
                  <a:pt x="0" y="0"/>
                </a:moveTo>
                <a:lnTo>
                  <a:pt x="1369365" y="0"/>
                </a:lnTo>
                <a:lnTo>
                  <a:pt x="1369365" y="1266663"/>
                </a:lnTo>
                <a:lnTo>
                  <a:pt x="0" y="1266663"/>
                </a:lnTo>
                <a:lnTo>
                  <a:pt x="0" y="0"/>
                </a:lnTo>
                <a:close/>
              </a:path>
            </a:pathLst>
          </a:custGeom>
          <a:blipFill>
            <a:blip r:embed="rId4"/>
            <a:stretch>
              <a:fillRect/>
            </a:stretch>
          </a:blipFill>
        </p:spPr>
        <p:txBody>
          <a:bodyPr/>
          <a:lstStyle/>
          <a:p>
            <a:endParaRPr lang="vi-VN"/>
          </a:p>
        </p:txBody>
      </p:sp>
      <p:sp>
        <p:nvSpPr>
          <p:cNvPr id="37" name="Freeform 8">
            <a:extLst>
              <a:ext uri="{FF2B5EF4-FFF2-40B4-BE49-F238E27FC236}">
                <a16:creationId xmlns:a16="http://schemas.microsoft.com/office/drawing/2014/main" id="{82FCE83A-F992-1E79-C5C2-2EB7D894DE24}"/>
              </a:ext>
            </a:extLst>
          </p:cNvPr>
          <p:cNvSpPr/>
          <p:nvPr/>
        </p:nvSpPr>
        <p:spPr>
          <a:xfrm>
            <a:off x="15565407" y="7907022"/>
            <a:ext cx="4282820" cy="4084740"/>
          </a:xfrm>
          <a:custGeom>
            <a:avLst/>
            <a:gdLst/>
            <a:ahLst/>
            <a:cxnLst/>
            <a:rect l="l" t="t" r="r" b="b"/>
            <a:pathLst>
              <a:path w="4282820" h="4084740">
                <a:moveTo>
                  <a:pt x="0" y="0"/>
                </a:moveTo>
                <a:lnTo>
                  <a:pt x="4282821" y="0"/>
                </a:lnTo>
                <a:lnTo>
                  <a:pt x="4282821" y="4084740"/>
                </a:lnTo>
                <a:lnTo>
                  <a:pt x="0" y="4084740"/>
                </a:lnTo>
                <a:lnTo>
                  <a:pt x="0" y="0"/>
                </a:lnTo>
                <a:close/>
              </a:path>
            </a:pathLst>
          </a:custGeom>
          <a:blipFill>
            <a:blip r:embed="rId5"/>
            <a:stretch>
              <a:fillRect/>
            </a:stretch>
          </a:blipFill>
        </p:spPr>
        <p:txBody>
          <a:bodyPr/>
          <a:lstStyle/>
          <a:p>
            <a:endParaRPr lang="vi-VN"/>
          </a:p>
        </p:txBody>
      </p:sp>
      <p:sp>
        <p:nvSpPr>
          <p:cNvPr id="38" name="TextBox 30">
            <a:extLst>
              <a:ext uri="{FF2B5EF4-FFF2-40B4-BE49-F238E27FC236}">
                <a16:creationId xmlns:a16="http://schemas.microsoft.com/office/drawing/2014/main" id="{85E1F8FD-EDDB-106F-C85F-BB3AFA26CF94}"/>
              </a:ext>
            </a:extLst>
          </p:cNvPr>
          <p:cNvSpPr txBox="1"/>
          <p:nvPr/>
        </p:nvSpPr>
        <p:spPr>
          <a:xfrm>
            <a:off x="1447800" y="270338"/>
            <a:ext cx="14554200" cy="1059072"/>
          </a:xfrm>
          <a:prstGeom prst="rect">
            <a:avLst/>
          </a:prstGeom>
        </p:spPr>
        <p:txBody>
          <a:bodyPr wrap="square" lIns="0" tIns="0" rIns="0" bIns="0" rtlCol="0" anchor="t">
            <a:spAutoFit/>
          </a:bodyPr>
          <a:lstStyle/>
          <a:p>
            <a:pPr algn="l">
              <a:lnSpc>
                <a:spcPts val="9215"/>
              </a:lnSpc>
            </a:pPr>
            <a:r>
              <a:rPr lang="en-US" sz="6000" b="1">
                <a:solidFill>
                  <a:srgbClr val="539D94"/>
                </a:solidFill>
                <a:latin typeface="Segoe UI" panose="020B0502040204020203" pitchFamily="34" charset="0"/>
                <a:ea typeface="Poppins Ultra-Bold"/>
                <a:cs typeface="Segoe UI" panose="020B0502040204020203" pitchFamily="34" charset="0"/>
                <a:sym typeface="Poppins Ultra-Bold"/>
              </a:rPr>
              <a:t>MÔ HÌNH TRANSFORMER ENCODER</a:t>
            </a:r>
          </a:p>
        </p:txBody>
      </p:sp>
      <p:pic>
        <p:nvPicPr>
          <p:cNvPr id="8" name="Picture 7">
            <a:extLst>
              <a:ext uri="{FF2B5EF4-FFF2-40B4-BE49-F238E27FC236}">
                <a16:creationId xmlns:a16="http://schemas.microsoft.com/office/drawing/2014/main" id="{26B8C21E-D892-7410-0AD7-793A77FE01CF}"/>
              </a:ext>
            </a:extLst>
          </p:cNvPr>
          <p:cNvPicPr>
            <a:picLocks noChangeAspect="1"/>
          </p:cNvPicPr>
          <p:nvPr/>
        </p:nvPicPr>
        <p:blipFill>
          <a:blip r:embed="rId6"/>
          <a:stretch>
            <a:fillRect/>
          </a:stretch>
        </p:blipFill>
        <p:spPr>
          <a:xfrm>
            <a:off x="1894016" y="1562099"/>
            <a:ext cx="14260384" cy="8198783"/>
          </a:xfrm>
          <a:prstGeom prst="rect">
            <a:avLst/>
          </a:prstGeom>
        </p:spPr>
      </p:pic>
    </p:spTree>
    <p:extLst>
      <p:ext uri="{BB962C8B-B14F-4D97-AF65-F5344CB8AC3E}">
        <p14:creationId xmlns:p14="http://schemas.microsoft.com/office/powerpoint/2010/main" val="3291358070"/>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TotalTime>
  <Words>2170</Words>
  <Application>Microsoft Office PowerPoint</Application>
  <PresentationFormat>Custom</PresentationFormat>
  <Paragraphs>199</Paragraphs>
  <Slides>20</Slides>
  <Notes>0</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Times New Roman</vt:lpstr>
      <vt:lpstr>Open Sans</vt:lpstr>
      <vt:lpstr>Arial</vt:lpstr>
      <vt:lpstr>Poppins Ultra-Bold</vt:lpstr>
      <vt:lpstr>Segoe UI</vt:lpstr>
      <vt:lpstr>Calibri</vt:lpstr>
      <vt:lpstr>Open Sans Light</vt:lpstr>
      <vt:lpstr>Courier New</vt:lpstr>
      <vt:lpstr>Open Sans Bold</vt:lpstr>
      <vt:lpstr>Cambria Math</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Mục đích</vt:lpstr>
      <vt:lpstr>Cách hoạt động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Professional Science Project Presentation</dc:title>
  <cp:lastModifiedBy>Thảo Phương</cp:lastModifiedBy>
  <cp:revision>70</cp:revision>
  <dcterms:created xsi:type="dcterms:W3CDTF">2006-08-16T00:00:00Z</dcterms:created>
  <dcterms:modified xsi:type="dcterms:W3CDTF">2025-05-12T05:58:23Z</dcterms:modified>
  <dc:identifier>DAGmTsA3E_Y</dc:identifier>
</cp:coreProperties>
</file>